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6" r:id="rId1"/>
  </p:sldMasterIdLst>
  <p:sldIdLst>
    <p:sldId id="257" r:id="rId2"/>
    <p:sldId id="258" r:id="rId3"/>
    <p:sldId id="261" r:id="rId4"/>
    <p:sldId id="270" r:id="rId5"/>
    <p:sldId id="259" r:id="rId6"/>
    <p:sldId id="276" r:id="rId7"/>
    <p:sldId id="271" r:id="rId8"/>
    <p:sldId id="260" r:id="rId9"/>
    <p:sldId id="263" r:id="rId10"/>
    <p:sldId id="264" r:id="rId11"/>
    <p:sldId id="265" r:id="rId12"/>
    <p:sldId id="267" r:id="rId13"/>
    <p:sldId id="275" r:id="rId14"/>
    <p:sldId id="274" r:id="rId15"/>
    <p:sldId id="269" r:id="rId1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1" d="100"/>
          <a:sy n="81" d="100"/>
        </p:scale>
        <p:origin x="120" y="4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1/20/2021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1/20/2021</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1/20/2021</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1/20/2021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1/20/2021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1/20/2021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1/20/2021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1/20/2021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1/20/2021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1/20/2021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1/20/2021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1/20/2021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globedia.com/psicocuriosidad-depresion-coraz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abc11.com/disabled-veteran-receives-new-roof-on-50th-wedding-anniversary-/6897566/" TargetMode="External"/><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rebuild.nc.gov/" TargetMode="External"/><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hyperlink" Target="https://www.facebook.com/pg/CDRC.NC/about/" TargetMode="Externa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director@cdrcnc.org"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5115340" y="92765"/>
            <a:ext cx="6573078" cy="4240690"/>
          </a:xfrm>
        </p:spPr>
        <p:txBody>
          <a:bodyPr>
            <a:noAutofit/>
          </a:bodyPr>
          <a:lstStyle/>
          <a:p>
            <a:r>
              <a:rPr lang="en-US" sz="6000" dirty="0">
                <a:solidFill>
                  <a:srgbClr val="002060"/>
                </a:solidFill>
              </a:rPr>
              <a:t>Cumberland</a:t>
            </a:r>
            <a:br>
              <a:rPr lang="en-US" sz="6000" dirty="0">
                <a:solidFill>
                  <a:srgbClr val="002060"/>
                </a:solidFill>
              </a:rPr>
            </a:br>
            <a:r>
              <a:rPr lang="en-US" sz="6000" dirty="0">
                <a:solidFill>
                  <a:srgbClr val="002060"/>
                </a:solidFill>
              </a:rPr>
              <a:t>Disaster Recovery Coalition</a:t>
            </a:r>
            <a:br>
              <a:rPr lang="en-US" sz="6000" dirty="0">
                <a:solidFill>
                  <a:srgbClr val="002060"/>
                </a:solidFill>
              </a:rPr>
            </a:br>
            <a:r>
              <a:rPr lang="en-US" sz="4400" dirty="0">
                <a:solidFill>
                  <a:srgbClr val="002060"/>
                </a:solidFill>
              </a:rPr>
              <a:t>(CDRC)</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5289753" y="4672738"/>
            <a:ext cx="6269347" cy="1486749"/>
          </a:xfrm>
        </p:spPr>
        <p:txBody>
          <a:bodyPr>
            <a:normAutofit/>
          </a:bodyPr>
          <a:lstStyle/>
          <a:p>
            <a:r>
              <a:rPr lang="en-US" sz="2400" dirty="0">
                <a:solidFill>
                  <a:schemeClr val="tx1">
                    <a:lumMod val="85000"/>
                    <a:lumOff val="15000"/>
                  </a:schemeClr>
                </a:solidFill>
              </a:rPr>
              <a:t>Surviving and Recovering after hurricane Florence</a:t>
            </a:r>
          </a:p>
          <a:p>
            <a:endParaRPr lang="en-US" sz="2400" dirty="0">
              <a:solidFill>
                <a:schemeClr val="tx1">
                  <a:lumMod val="85000"/>
                  <a:lumOff val="15000"/>
                </a:schemeClr>
              </a:solidFill>
            </a:endParaRPr>
          </a:p>
        </p:txBody>
      </p:sp>
      <p:pic>
        <p:nvPicPr>
          <p:cNvPr id="5" name="Picture 4" descr="A picture containing building, sitting, bench, side&#10;&#10;Description automatically generated">
            <a:extLst>
              <a:ext uri="{FF2B5EF4-FFF2-40B4-BE49-F238E27FC236}">
                <a16:creationId xmlns:a16="http://schemas.microsoft.com/office/drawing/2014/main" id="{282CF6DD-7FE8-4063-9551-1B7BBCE92AB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4635315" cy="6857999"/>
          </a:xfrm>
          <a:prstGeom prst="rect">
            <a:avLst/>
          </a:prstGeom>
        </p:spPr>
      </p:pic>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iagram&#10;&#10;Description automatically generated">
            <a:extLst>
              <a:ext uri="{FF2B5EF4-FFF2-40B4-BE49-F238E27FC236}">
                <a16:creationId xmlns:a16="http://schemas.microsoft.com/office/drawing/2014/main" id="{A1ACD0DA-1185-402D-B1E8-14511A1266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068742">
            <a:off x="682827" y="3249657"/>
            <a:ext cx="3651788" cy="1499995"/>
          </a:xfrm>
          <a:prstGeom prst="rect">
            <a:avLst/>
          </a:prstGeom>
        </p:spPr>
      </p:pic>
      <p:sp>
        <p:nvSpPr>
          <p:cNvPr id="7" name="TextBox 6">
            <a:extLst>
              <a:ext uri="{FF2B5EF4-FFF2-40B4-BE49-F238E27FC236}">
                <a16:creationId xmlns:a16="http://schemas.microsoft.com/office/drawing/2014/main" id="{FC965051-E61A-405D-BDCA-702D689BB503}"/>
              </a:ext>
            </a:extLst>
          </p:cNvPr>
          <p:cNvSpPr txBox="1"/>
          <p:nvPr/>
        </p:nvSpPr>
        <p:spPr>
          <a:xfrm rot="19920018">
            <a:off x="515532" y="6997097"/>
            <a:ext cx="4479481" cy="230832"/>
          </a:xfrm>
          <a:prstGeom prst="rect">
            <a:avLst/>
          </a:prstGeom>
          <a:noFill/>
        </p:spPr>
        <p:txBody>
          <a:bodyPr wrap="square" rtlCol="0">
            <a:spAutoFit/>
          </a:bodyPr>
          <a:lstStyle/>
          <a:p>
            <a:r>
              <a:rPr lang="en-US" sz="900">
                <a:hlinkClick r:id="rId4" tooltip="http://globedia.com/psicocuriosidad-depresion-corazon"/>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40437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6A2A-8C8F-4803-B8E9-6CD34250FA47}"/>
              </a:ext>
            </a:extLst>
          </p:cNvPr>
          <p:cNvSpPr>
            <a:spLocks noGrp="1"/>
          </p:cNvSpPr>
          <p:nvPr>
            <p:ph type="title"/>
          </p:nvPr>
        </p:nvSpPr>
        <p:spPr>
          <a:xfrm>
            <a:off x="886264" y="102787"/>
            <a:ext cx="10269416" cy="1634573"/>
          </a:xfrm>
        </p:spPr>
        <p:txBody>
          <a:bodyPr anchor="b">
            <a:noAutofit/>
          </a:bodyPr>
          <a:lstStyle/>
          <a:p>
            <a:r>
              <a:rPr lang="en-US" sz="4000" dirty="0"/>
              <a:t>Two Years After Hurricane Florence, “I Finally Have My Home Restored” – A. Williams</a:t>
            </a:r>
          </a:p>
        </p:txBody>
      </p:sp>
      <p:pic>
        <p:nvPicPr>
          <p:cNvPr id="6" name="Content Placeholder 5" descr="A house with a cloudy blue sky&#10;&#10;Description automatically generated">
            <a:extLst>
              <a:ext uri="{FF2B5EF4-FFF2-40B4-BE49-F238E27FC236}">
                <a16:creationId xmlns:a16="http://schemas.microsoft.com/office/drawing/2014/main" id="{A6D02CE9-CA17-4CBF-B289-622F2D217146}"/>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2259" r="1" b="17153"/>
          <a:stretch/>
        </p:blipFill>
        <p:spPr>
          <a:xfrm>
            <a:off x="886264" y="2120900"/>
            <a:ext cx="2432391" cy="1634574"/>
          </a:xfrm>
          <a:noFill/>
        </p:spPr>
      </p:pic>
      <p:sp>
        <p:nvSpPr>
          <p:cNvPr id="4" name="Text Placeholder 3">
            <a:extLst>
              <a:ext uri="{FF2B5EF4-FFF2-40B4-BE49-F238E27FC236}">
                <a16:creationId xmlns:a16="http://schemas.microsoft.com/office/drawing/2014/main" id="{178F0D47-18AE-4770-8A15-281AFABA53F4}"/>
              </a:ext>
            </a:extLst>
          </p:cNvPr>
          <p:cNvSpPr>
            <a:spLocks noGrp="1"/>
          </p:cNvSpPr>
          <p:nvPr>
            <p:ph sz="half" idx="2"/>
          </p:nvPr>
        </p:nvSpPr>
        <p:spPr>
          <a:xfrm>
            <a:off x="6515944" y="2120900"/>
            <a:ext cx="4639736" cy="3748194"/>
          </a:xfrm>
        </p:spPr>
        <p:txBody>
          <a:bodyPr>
            <a:normAutofit lnSpcReduction="10000"/>
          </a:bodyPr>
          <a:lstStyle/>
          <a:p>
            <a:pPr>
              <a:lnSpc>
                <a:spcPct val="100000"/>
              </a:lnSpc>
            </a:pPr>
            <a:r>
              <a:rPr lang="en-US" sz="1600" dirty="0"/>
              <a:t>“I lost hope and my anxiety levels were high, I never thought I would enjoy my home again,” said Ms. A. Williams.</a:t>
            </a:r>
          </a:p>
          <a:p>
            <a:pPr>
              <a:lnSpc>
                <a:spcPct val="100000"/>
              </a:lnSpc>
            </a:pPr>
            <a:r>
              <a:rPr lang="en-US" sz="1600" dirty="0"/>
              <a:t>“I cannot thank CDRC for giving me back my home, no more worrying when it rains, my home is safe again,” exclaimed Ms. Williams.</a:t>
            </a:r>
          </a:p>
          <a:p>
            <a:pPr>
              <a:lnSpc>
                <a:spcPct val="100000"/>
              </a:lnSpc>
            </a:pPr>
            <a:r>
              <a:rPr lang="en-US" sz="1600" dirty="0"/>
              <a:t>Ms. Williams had been through several programs (Endeavors, UMCOR &amp; Legal Aid), her case was transferred to CDRC, DCM </a:t>
            </a:r>
            <a:r>
              <a:rPr lang="en-US" sz="1600" dirty="0" err="1"/>
              <a:t>Treviño</a:t>
            </a:r>
            <a:r>
              <a:rPr lang="en-US" sz="1600" dirty="0"/>
              <a:t> worked diligently to find local resources to assist in her recovery process.  </a:t>
            </a:r>
          </a:p>
          <a:p>
            <a:pPr>
              <a:lnSpc>
                <a:spcPct val="100000"/>
              </a:lnSpc>
            </a:pPr>
            <a:r>
              <a:rPr lang="en-US" sz="1600" dirty="0"/>
              <a:t>Habitat for Humanity assisted with roof and interior repairs for survivor.  </a:t>
            </a:r>
          </a:p>
        </p:txBody>
      </p:sp>
      <p:pic>
        <p:nvPicPr>
          <p:cNvPr id="9" name="Picture 8" descr="A picture containing food, cake, piece, sitting&#10;&#10;Description automatically generated">
            <a:extLst>
              <a:ext uri="{FF2B5EF4-FFF2-40B4-BE49-F238E27FC236}">
                <a16:creationId xmlns:a16="http://schemas.microsoft.com/office/drawing/2014/main" id="{4E5DCCEA-C29D-4E82-844A-D47E60B29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264" y="3755474"/>
            <a:ext cx="2432391" cy="2462445"/>
          </a:xfrm>
          <a:prstGeom prst="rect">
            <a:avLst/>
          </a:prstGeom>
        </p:spPr>
      </p:pic>
      <p:pic>
        <p:nvPicPr>
          <p:cNvPr id="10" name="Picture 9">
            <a:extLst>
              <a:ext uri="{FF2B5EF4-FFF2-40B4-BE49-F238E27FC236}">
                <a16:creationId xmlns:a16="http://schemas.microsoft.com/office/drawing/2014/main" id="{6ECE3CC9-4FAA-4D10-9F64-AFDBE702C02F}"/>
              </a:ext>
            </a:extLst>
          </p:cNvPr>
          <p:cNvPicPr>
            <a:picLocks noChangeAspect="1"/>
          </p:cNvPicPr>
          <p:nvPr/>
        </p:nvPicPr>
        <p:blipFill>
          <a:blip r:embed="rId4"/>
          <a:stretch>
            <a:fillRect/>
          </a:stretch>
        </p:blipFill>
        <p:spPr>
          <a:xfrm>
            <a:off x="3318655" y="2120900"/>
            <a:ext cx="2968486" cy="4097019"/>
          </a:xfrm>
          <a:prstGeom prst="rect">
            <a:avLst/>
          </a:prstGeom>
        </p:spPr>
      </p:pic>
    </p:spTree>
    <p:extLst>
      <p:ext uri="{BB962C8B-B14F-4D97-AF65-F5344CB8AC3E}">
        <p14:creationId xmlns:p14="http://schemas.microsoft.com/office/powerpoint/2010/main" val="31485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0B49838-19C5-4C61-9A37-6EE9EC59FA29}"/>
              </a:ext>
            </a:extLst>
          </p:cNvPr>
          <p:cNvPicPr>
            <a:picLocks noGrp="1" noChangeAspect="1"/>
          </p:cNvPicPr>
          <p:nvPr>
            <p:ph type="pic" idx="1"/>
          </p:nvPr>
        </p:nvPicPr>
        <p:blipFill rotWithShape="1">
          <a:blip r:embed="rId2"/>
          <a:srcRect t="20741" b="29189"/>
          <a:stretch/>
        </p:blipFill>
        <p:spPr>
          <a:xfrm>
            <a:off x="15" y="0"/>
            <a:ext cx="12191985" cy="4578340"/>
          </a:xfrm>
          <a:prstGeom prst="rect">
            <a:avLst/>
          </a:prstGeom>
          <a:noFill/>
        </p:spPr>
      </p:pic>
      <p:sp>
        <p:nvSpPr>
          <p:cNvPr id="11" name="Title 2">
            <a:extLst>
              <a:ext uri="{FF2B5EF4-FFF2-40B4-BE49-F238E27FC236}">
                <a16:creationId xmlns:a16="http://schemas.microsoft.com/office/drawing/2014/main" id="{2F1ACAF5-8C67-4836-908F-757A2A786827}"/>
              </a:ext>
            </a:extLst>
          </p:cNvPr>
          <p:cNvSpPr>
            <a:spLocks noGrp="1"/>
          </p:cNvSpPr>
          <p:nvPr>
            <p:ph type="title"/>
          </p:nvPr>
        </p:nvSpPr>
        <p:spPr>
          <a:xfrm>
            <a:off x="781878" y="4837043"/>
            <a:ext cx="10429047" cy="1033669"/>
          </a:xfrm>
        </p:spPr>
        <p:txBody>
          <a:bodyPr/>
          <a:lstStyle/>
          <a:p>
            <a:r>
              <a:rPr lang="en-US" sz="2400" dirty="0"/>
              <a:t>CDRC Giving Back To Those Who Served, By Bringing Partnership Through Community Resources.  Thank you Habitat For Humanity, </a:t>
            </a:r>
            <a:r>
              <a:rPr lang="en-US" sz="2400" dirty="0" err="1"/>
              <a:t>PWRoofing</a:t>
            </a:r>
            <a:r>
              <a:rPr lang="en-US" sz="2400" dirty="0"/>
              <a:t> and Owens Corning.</a:t>
            </a:r>
          </a:p>
        </p:txBody>
      </p:sp>
      <p:sp>
        <p:nvSpPr>
          <p:cNvPr id="13" name="Text Placeholder 3">
            <a:extLst>
              <a:ext uri="{FF2B5EF4-FFF2-40B4-BE49-F238E27FC236}">
                <a16:creationId xmlns:a16="http://schemas.microsoft.com/office/drawing/2014/main" id="{B5BD7EBB-C1D0-4756-AF42-6CE55B980D3E}"/>
              </a:ext>
            </a:extLst>
          </p:cNvPr>
          <p:cNvSpPr>
            <a:spLocks noGrp="1"/>
          </p:cNvSpPr>
          <p:nvPr>
            <p:ph type="body" sz="half" idx="2"/>
          </p:nvPr>
        </p:nvSpPr>
        <p:spPr>
          <a:xfrm>
            <a:off x="781496" y="6029738"/>
            <a:ext cx="9820243" cy="649965"/>
          </a:xfrm>
        </p:spPr>
        <p:txBody>
          <a:bodyPr/>
          <a:lstStyle/>
          <a:p>
            <a:r>
              <a:rPr lang="en-US" dirty="0">
                <a:hlinkClick r:id="rId3"/>
              </a:rPr>
              <a:t>https://abc11.com/disabled-veteran-receives-new-roof-on-50th-wedding-anniversary-/6897566/</a:t>
            </a:r>
            <a:endParaRPr lang="en-US" dirty="0"/>
          </a:p>
        </p:txBody>
      </p:sp>
    </p:spTree>
    <p:extLst>
      <p:ext uri="{BB962C8B-B14F-4D97-AF65-F5344CB8AC3E}">
        <p14:creationId xmlns:p14="http://schemas.microsoft.com/office/powerpoint/2010/main" val="249319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3B78A41-B1AC-45BD-AC51-33DDEBC8BD0A}"/>
              </a:ext>
            </a:extLst>
          </p:cNvPr>
          <p:cNvSpPr>
            <a:spLocks noGrp="1"/>
          </p:cNvSpPr>
          <p:nvPr>
            <p:ph type="title"/>
          </p:nvPr>
        </p:nvSpPr>
        <p:spPr>
          <a:xfrm>
            <a:off x="407138" y="506438"/>
            <a:ext cx="3753896" cy="4780040"/>
          </a:xfrm>
        </p:spPr>
        <p:txBody>
          <a:bodyPr>
            <a:noAutofit/>
          </a:bodyPr>
          <a:lstStyle/>
          <a:p>
            <a:r>
              <a:rPr lang="en-US" sz="3200" dirty="0"/>
              <a:t>Doing Our Part to Ensure the Safety of Volunteers </a:t>
            </a:r>
            <a:br>
              <a:rPr lang="en-US" sz="3200" dirty="0"/>
            </a:br>
            <a:br>
              <a:rPr lang="en-US" sz="3200" dirty="0"/>
            </a:br>
            <a:r>
              <a:rPr lang="en-US" sz="3200" dirty="0"/>
              <a:t>Distributing Mask Since June 2020 to Faith Based and Non-Profit Organizations</a:t>
            </a:r>
            <a:br>
              <a:rPr lang="en-US" sz="3200" dirty="0"/>
            </a:br>
            <a:br>
              <a:rPr lang="en-US" sz="3200" dirty="0"/>
            </a:br>
            <a:endParaRPr lang="en-US" sz="3200" dirty="0"/>
          </a:p>
        </p:txBody>
      </p:sp>
      <p:pic>
        <p:nvPicPr>
          <p:cNvPr id="6" name="Picture 5">
            <a:extLst>
              <a:ext uri="{FF2B5EF4-FFF2-40B4-BE49-F238E27FC236}">
                <a16:creationId xmlns:a16="http://schemas.microsoft.com/office/drawing/2014/main" id="{ACF1345D-E154-497B-AD08-46942D58A15F}"/>
              </a:ext>
            </a:extLst>
          </p:cNvPr>
          <p:cNvPicPr>
            <a:picLocks noChangeAspect="1"/>
          </p:cNvPicPr>
          <p:nvPr/>
        </p:nvPicPr>
        <p:blipFill>
          <a:blip r:embed="rId2"/>
          <a:stretch>
            <a:fillRect/>
          </a:stretch>
        </p:blipFill>
        <p:spPr>
          <a:xfrm>
            <a:off x="5978513" y="320431"/>
            <a:ext cx="5255046" cy="3351238"/>
          </a:xfrm>
          <a:prstGeom prst="rect">
            <a:avLst/>
          </a:prstGeom>
          <a:noFill/>
        </p:spPr>
      </p:pic>
      <p:pic>
        <p:nvPicPr>
          <p:cNvPr id="7" name="Picture 6">
            <a:extLst>
              <a:ext uri="{FF2B5EF4-FFF2-40B4-BE49-F238E27FC236}">
                <a16:creationId xmlns:a16="http://schemas.microsoft.com/office/drawing/2014/main" id="{DA45B802-3BA0-444E-9BE9-0030003AA151}"/>
              </a:ext>
            </a:extLst>
          </p:cNvPr>
          <p:cNvPicPr>
            <a:picLocks noChangeAspect="1"/>
          </p:cNvPicPr>
          <p:nvPr/>
        </p:nvPicPr>
        <p:blipFill>
          <a:blip r:embed="rId3"/>
          <a:stretch>
            <a:fillRect/>
          </a:stretch>
        </p:blipFill>
        <p:spPr>
          <a:xfrm>
            <a:off x="7196543" y="3845464"/>
            <a:ext cx="2343150" cy="3351237"/>
          </a:xfrm>
          <a:prstGeom prst="rect">
            <a:avLst/>
          </a:prstGeom>
        </p:spPr>
      </p:pic>
      <p:pic>
        <p:nvPicPr>
          <p:cNvPr id="8" name="Picture 7">
            <a:extLst>
              <a:ext uri="{FF2B5EF4-FFF2-40B4-BE49-F238E27FC236}">
                <a16:creationId xmlns:a16="http://schemas.microsoft.com/office/drawing/2014/main" id="{7B461E62-3AB8-4872-A26C-D321D0F67FF9}"/>
              </a:ext>
            </a:extLst>
          </p:cNvPr>
          <p:cNvPicPr>
            <a:picLocks noChangeAspect="1"/>
          </p:cNvPicPr>
          <p:nvPr/>
        </p:nvPicPr>
        <p:blipFill>
          <a:blip r:embed="rId4"/>
          <a:stretch>
            <a:fillRect/>
          </a:stretch>
        </p:blipFill>
        <p:spPr>
          <a:xfrm>
            <a:off x="9776021" y="3845462"/>
            <a:ext cx="2008842" cy="3351239"/>
          </a:xfrm>
          <a:prstGeom prst="rect">
            <a:avLst/>
          </a:prstGeom>
        </p:spPr>
      </p:pic>
      <p:pic>
        <p:nvPicPr>
          <p:cNvPr id="9" name="Picture 8">
            <a:extLst>
              <a:ext uri="{FF2B5EF4-FFF2-40B4-BE49-F238E27FC236}">
                <a16:creationId xmlns:a16="http://schemas.microsoft.com/office/drawing/2014/main" id="{AB98A6D5-C19B-46FD-B7D3-0D96D63AF7E0}"/>
              </a:ext>
            </a:extLst>
          </p:cNvPr>
          <p:cNvPicPr>
            <a:picLocks noChangeAspect="1"/>
          </p:cNvPicPr>
          <p:nvPr/>
        </p:nvPicPr>
        <p:blipFill>
          <a:blip r:embed="rId5"/>
          <a:stretch>
            <a:fillRect/>
          </a:stretch>
        </p:blipFill>
        <p:spPr>
          <a:xfrm>
            <a:off x="5091579" y="3845463"/>
            <a:ext cx="2008842" cy="3351238"/>
          </a:xfrm>
          <a:prstGeom prst="rect">
            <a:avLst/>
          </a:prstGeom>
        </p:spPr>
      </p:pic>
      <p:pic>
        <p:nvPicPr>
          <p:cNvPr id="15" name="Picture 14">
            <a:extLst>
              <a:ext uri="{FF2B5EF4-FFF2-40B4-BE49-F238E27FC236}">
                <a16:creationId xmlns:a16="http://schemas.microsoft.com/office/drawing/2014/main" id="{EFF45D81-F453-4BD6-9A82-A0045DB25C79}"/>
              </a:ext>
            </a:extLst>
          </p:cNvPr>
          <p:cNvPicPr>
            <a:picLocks noChangeAspect="1"/>
          </p:cNvPicPr>
          <p:nvPr/>
        </p:nvPicPr>
        <p:blipFill>
          <a:blip r:embed="rId6"/>
          <a:stretch>
            <a:fillRect/>
          </a:stretch>
        </p:blipFill>
        <p:spPr>
          <a:xfrm>
            <a:off x="1100119" y="4666012"/>
            <a:ext cx="2008842" cy="1453434"/>
          </a:xfrm>
          <a:prstGeom prst="rect">
            <a:avLst/>
          </a:prstGeom>
        </p:spPr>
      </p:pic>
    </p:spTree>
    <p:extLst>
      <p:ext uri="{BB962C8B-B14F-4D97-AF65-F5344CB8AC3E}">
        <p14:creationId xmlns:p14="http://schemas.microsoft.com/office/powerpoint/2010/main" val="13173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8172E2-A930-4806-984A-DCF0BE63D8AC}"/>
              </a:ext>
            </a:extLst>
          </p:cNvPr>
          <p:cNvPicPr>
            <a:picLocks noChangeAspect="1"/>
          </p:cNvPicPr>
          <p:nvPr/>
        </p:nvPicPr>
        <p:blipFill>
          <a:blip r:embed="rId2"/>
          <a:stretch>
            <a:fillRect/>
          </a:stretch>
        </p:blipFill>
        <p:spPr>
          <a:xfrm>
            <a:off x="5458984" y="675861"/>
            <a:ext cx="5928344" cy="5526155"/>
          </a:xfrm>
          <a:prstGeom prst="rect">
            <a:avLst/>
          </a:prstGeom>
          <a:noFill/>
        </p:spPr>
      </p:pic>
      <p:sp>
        <p:nvSpPr>
          <p:cNvPr id="3" name="Content Placeholder 2">
            <a:extLst>
              <a:ext uri="{FF2B5EF4-FFF2-40B4-BE49-F238E27FC236}">
                <a16:creationId xmlns:a16="http://schemas.microsoft.com/office/drawing/2014/main" id="{57734E4B-AE49-4442-9036-A5E647D45182}"/>
              </a:ext>
            </a:extLst>
          </p:cNvPr>
          <p:cNvSpPr>
            <a:spLocks noGrp="1"/>
          </p:cNvSpPr>
          <p:nvPr>
            <p:ph type="body" sz="half" idx="2"/>
          </p:nvPr>
        </p:nvSpPr>
        <p:spPr>
          <a:xfrm>
            <a:off x="278297" y="119271"/>
            <a:ext cx="3882736" cy="6738730"/>
          </a:xfrm>
        </p:spPr>
        <p:txBody>
          <a:bodyPr>
            <a:noAutofit/>
          </a:bodyPr>
          <a:lstStyle/>
          <a:p>
            <a:pPr>
              <a:lnSpc>
                <a:spcPct val="100000"/>
              </a:lnSpc>
            </a:pPr>
            <a:r>
              <a:rPr lang="en-US" sz="1600" dirty="0"/>
              <a:t>North Carolina Office of Recovery and Resiliency (NCORR) established the Homeowner Recovery Program to help homeowners repair, reconstruct or elevate homes damaged by Hurricane Matthew and Florence. </a:t>
            </a:r>
          </a:p>
          <a:p>
            <a:pPr>
              <a:lnSpc>
                <a:spcPct val="100000"/>
              </a:lnSpc>
            </a:pPr>
            <a:r>
              <a:rPr lang="en-US" sz="1600" dirty="0"/>
              <a:t>The program is part of a comprehensive plan to distribute federal community Development Block Grant-Disaster Recovery (CBDG-DR) funds within North Carolina's hardest-hit communities.</a:t>
            </a:r>
          </a:p>
          <a:p>
            <a:pPr>
              <a:lnSpc>
                <a:spcPct val="100000"/>
              </a:lnSpc>
            </a:pPr>
            <a:r>
              <a:rPr lang="en-US" sz="1600" dirty="0"/>
              <a:t>Homeowners may be eligible for assistance if they owned and occupied a home during the time of these disasters. If homeowners have received assistance from other sources, they may still be eligible for help.</a:t>
            </a:r>
          </a:p>
          <a:p>
            <a:pPr>
              <a:lnSpc>
                <a:spcPct val="100000"/>
              </a:lnSpc>
            </a:pPr>
            <a:br>
              <a:rPr lang="en-US" sz="1600" dirty="0"/>
            </a:br>
            <a:r>
              <a:rPr lang="en-US" sz="1600" dirty="0" err="1"/>
              <a:t>RebuildNC</a:t>
            </a:r>
            <a:r>
              <a:rPr lang="en-US" sz="1600" dirty="0"/>
              <a:t> has developed an online application. People interested in applying to the program should visit </a:t>
            </a:r>
            <a:r>
              <a:rPr lang="en-US" sz="1600" dirty="0" err="1">
                <a:hlinkClick r:id="rId3"/>
              </a:rPr>
              <a:t>ReBuild.NC.Gov</a:t>
            </a:r>
            <a:r>
              <a:rPr lang="en-US" sz="1600" dirty="0">
                <a:hlinkClick r:id="rId3"/>
              </a:rPr>
              <a:t>.</a:t>
            </a:r>
            <a:endParaRPr lang="en-US" sz="1600" dirty="0"/>
          </a:p>
          <a:p>
            <a:pPr>
              <a:lnSpc>
                <a:spcPct val="100000"/>
              </a:lnSpc>
            </a:pPr>
            <a:r>
              <a:rPr lang="en-US" sz="1600" dirty="0"/>
              <a:t> More information is available by calling 833-ASK-RBNC</a:t>
            </a:r>
          </a:p>
        </p:txBody>
      </p:sp>
    </p:spTree>
    <p:extLst>
      <p:ext uri="{BB962C8B-B14F-4D97-AF65-F5344CB8AC3E}">
        <p14:creationId xmlns:p14="http://schemas.microsoft.com/office/powerpoint/2010/main" val="140541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C63B52D-E0A2-466E-BE71-4CC8407E4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200" y="159806"/>
            <a:ext cx="5200374" cy="60913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D494D1CF-DB45-4AA0-B234-FC07ED4D3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26" y="159806"/>
            <a:ext cx="6203674" cy="620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8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96AC7F-F6E7-4E55-AC81-CC0E6C0B4082}"/>
              </a:ext>
            </a:extLst>
          </p:cNvPr>
          <p:cNvSpPr>
            <a:spLocks noGrp="1"/>
          </p:cNvSpPr>
          <p:nvPr>
            <p:ph type="body" sz="half" idx="2"/>
          </p:nvPr>
        </p:nvSpPr>
        <p:spPr>
          <a:xfrm>
            <a:off x="60960" y="5393634"/>
            <a:ext cx="12070080" cy="599203"/>
          </a:xfrm>
        </p:spPr>
        <p:txBody>
          <a:bodyPr>
            <a:normAutofit/>
          </a:bodyPr>
          <a:lstStyle/>
          <a:p>
            <a:pPr algn="ctr"/>
            <a:r>
              <a:rPr lang="en-US" sz="2400" b="1" dirty="0"/>
              <a:t>THANK YOU FOR CONTINUOUSLY SUPPORTING DISASTER SURVIVORS UNMET NEEDS</a:t>
            </a:r>
          </a:p>
          <a:p>
            <a:endParaRPr lang="en-US" dirty="0"/>
          </a:p>
        </p:txBody>
      </p:sp>
      <p:pic>
        <p:nvPicPr>
          <p:cNvPr id="6" name="Picture 5">
            <a:extLst>
              <a:ext uri="{FF2B5EF4-FFF2-40B4-BE49-F238E27FC236}">
                <a16:creationId xmlns:a16="http://schemas.microsoft.com/office/drawing/2014/main" id="{D4B115DF-A93F-4A17-A5FE-0455888B21B4}"/>
              </a:ext>
            </a:extLst>
          </p:cNvPr>
          <p:cNvPicPr>
            <a:picLocks noChangeAspect="1"/>
          </p:cNvPicPr>
          <p:nvPr/>
        </p:nvPicPr>
        <p:blipFill>
          <a:blip r:embed="rId2"/>
          <a:stretch>
            <a:fillRect/>
          </a:stretch>
        </p:blipFill>
        <p:spPr>
          <a:xfrm>
            <a:off x="0" y="0"/>
            <a:ext cx="4290647" cy="1865538"/>
          </a:xfrm>
          <a:prstGeom prst="rect">
            <a:avLst/>
          </a:prstGeom>
        </p:spPr>
      </p:pic>
      <p:pic>
        <p:nvPicPr>
          <p:cNvPr id="10" name="Picture 9">
            <a:extLst>
              <a:ext uri="{FF2B5EF4-FFF2-40B4-BE49-F238E27FC236}">
                <a16:creationId xmlns:a16="http://schemas.microsoft.com/office/drawing/2014/main" id="{6E0D7BC2-21F7-4E22-AFD0-9D2F281AABE2}"/>
              </a:ext>
            </a:extLst>
          </p:cNvPr>
          <p:cNvPicPr>
            <a:picLocks noChangeAspect="1"/>
          </p:cNvPicPr>
          <p:nvPr/>
        </p:nvPicPr>
        <p:blipFill>
          <a:blip r:embed="rId3"/>
          <a:stretch>
            <a:fillRect/>
          </a:stretch>
        </p:blipFill>
        <p:spPr>
          <a:xfrm>
            <a:off x="60960" y="2459360"/>
            <a:ext cx="4200939" cy="1651834"/>
          </a:xfrm>
          <a:prstGeom prst="rect">
            <a:avLst/>
          </a:prstGeom>
        </p:spPr>
      </p:pic>
      <p:pic>
        <p:nvPicPr>
          <p:cNvPr id="11" name="Picture 10">
            <a:extLst>
              <a:ext uri="{FF2B5EF4-FFF2-40B4-BE49-F238E27FC236}">
                <a16:creationId xmlns:a16="http://schemas.microsoft.com/office/drawing/2014/main" id="{29DE5F23-5800-4947-A710-E46919346CE4}"/>
              </a:ext>
            </a:extLst>
          </p:cNvPr>
          <p:cNvPicPr>
            <a:picLocks noChangeAspect="1"/>
          </p:cNvPicPr>
          <p:nvPr/>
        </p:nvPicPr>
        <p:blipFill>
          <a:blip r:embed="rId4"/>
          <a:stretch>
            <a:fillRect/>
          </a:stretch>
        </p:blipFill>
        <p:spPr>
          <a:xfrm>
            <a:off x="4651513" y="130795"/>
            <a:ext cx="2968487" cy="2453379"/>
          </a:xfrm>
          <a:prstGeom prst="rect">
            <a:avLst/>
          </a:prstGeom>
        </p:spPr>
      </p:pic>
      <p:pic>
        <p:nvPicPr>
          <p:cNvPr id="12" name="Picture 11">
            <a:extLst>
              <a:ext uri="{FF2B5EF4-FFF2-40B4-BE49-F238E27FC236}">
                <a16:creationId xmlns:a16="http://schemas.microsoft.com/office/drawing/2014/main" id="{85078C40-9680-44F1-8BDB-C6DCB00CC01A}"/>
              </a:ext>
            </a:extLst>
          </p:cNvPr>
          <p:cNvPicPr>
            <a:picLocks noChangeAspect="1"/>
          </p:cNvPicPr>
          <p:nvPr/>
        </p:nvPicPr>
        <p:blipFill>
          <a:blip r:embed="rId5"/>
          <a:stretch>
            <a:fillRect/>
          </a:stretch>
        </p:blipFill>
        <p:spPr>
          <a:xfrm>
            <a:off x="8093104" y="0"/>
            <a:ext cx="4098896" cy="2048434"/>
          </a:xfrm>
          <a:prstGeom prst="rect">
            <a:avLst/>
          </a:prstGeom>
        </p:spPr>
      </p:pic>
      <p:pic>
        <p:nvPicPr>
          <p:cNvPr id="13" name="Picture 12">
            <a:extLst>
              <a:ext uri="{FF2B5EF4-FFF2-40B4-BE49-F238E27FC236}">
                <a16:creationId xmlns:a16="http://schemas.microsoft.com/office/drawing/2014/main" id="{ABCE19B8-094F-4A68-A02C-B3BEB17C63C0}"/>
              </a:ext>
            </a:extLst>
          </p:cNvPr>
          <p:cNvPicPr>
            <a:picLocks noChangeAspect="1"/>
          </p:cNvPicPr>
          <p:nvPr/>
        </p:nvPicPr>
        <p:blipFill>
          <a:blip r:embed="rId6"/>
          <a:stretch>
            <a:fillRect/>
          </a:stretch>
        </p:blipFill>
        <p:spPr>
          <a:xfrm>
            <a:off x="8032144" y="2459360"/>
            <a:ext cx="4098896" cy="1670449"/>
          </a:xfrm>
          <a:prstGeom prst="rect">
            <a:avLst/>
          </a:prstGeom>
        </p:spPr>
      </p:pic>
      <p:pic>
        <p:nvPicPr>
          <p:cNvPr id="14" name="Picture 13">
            <a:extLst>
              <a:ext uri="{FF2B5EF4-FFF2-40B4-BE49-F238E27FC236}">
                <a16:creationId xmlns:a16="http://schemas.microsoft.com/office/drawing/2014/main" id="{7CF7B6A4-9C46-445C-A643-F59626E91F2C}"/>
              </a:ext>
            </a:extLst>
          </p:cNvPr>
          <p:cNvPicPr>
            <a:picLocks noChangeAspect="1"/>
          </p:cNvPicPr>
          <p:nvPr/>
        </p:nvPicPr>
        <p:blipFill>
          <a:blip r:embed="rId7"/>
          <a:stretch>
            <a:fillRect/>
          </a:stretch>
        </p:blipFill>
        <p:spPr>
          <a:xfrm>
            <a:off x="4849618" y="2673740"/>
            <a:ext cx="2594806" cy="1651834"/>
          </a:xfrm>
          <a:prstGeom prst="rect">
            <a:avLst/>
          </a:prstGeom>
        </p:spPr>
      </p:pic>
    </p:spTree>
    <p:extLst>
      <p:ext uri="{BB962C8B-B14F-4D97-AF65-F5344CB8AC3E}">
        <p14:creationId xmlns:p14="http://schemas.microsoft.com/office/powerpoint/2010/main" val="193402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80BD13A-D1AD-441B-9621-7DC02F08E2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 y="460377"/>
            <a:ext cx="12191985" cy="365759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255E1F2F-E259-4EA8-9FFD-3A10AF541859}"/>
              </a:ext>
            </a:extLst>
          </p:cNvPr>
          <p:cNvSpPr>
            <a:spLocks noGrp="1"/>
          </p:cNvSpPr>
          <p:nvPr>
            <p:ph type="title"/>
          </p:nvPr>
        </p:nvSpPr>
        <p:spPr>
          <a:xfrm>
            <a:off x="1097279" y="4799362"/>
            <a:ext cx="10113645" cy="743682"/>
          </a:xfrm>
        </p:spPr>
        <p:txBody>
          <a:bodyPr anchor="b">
            <a:normAutofit/>
          </a:bodyPr>
          <a:lstStyle/>
          <a:p>
            <a:r>
              <a:rPr lang="en-US" dirty="0"/>
              <a:t>We Are Cumberland Strong</a:t>
            </a:r>
          </a:p>
        </p:txBody>
      </p:sp>
      <p:sp>
        <p:nvSpPr>
          <p:cNvPr id="71" name="Text Placeholder 3">
            <a:extLst>
              <a:ext uri="{FF2B5EF4-FFF2-40B4-BE49-F238E27FC236}">
                <a16:creationId xmlns:a16="http://schemas.microsoft.com/office/drawing/2014/main" id="{0208EAEE-3A20-4533-9AE0-8692E2B08913}"/>
              </a:ext>
            </a:extLst>
          </p:cNvPr>
          <p:cNvSpPr>
            <a:spLocks noGrp="1"/>
          </p:cNvSpPr>
          <p:nvPr>
            <p:ph type="body" sz="half" idx="2"/>
          </p:nvPr>
        </p:nvSpPr>
        <p:spPr>
          <a:xfrm>
            <a:off x="1097279" y="5715000"/>
            <a:ext cx="10113264" cy="609600"/>
          </a:xfrm>
        </p:spPr>
        <p:txBody>
          <a:bodyPr/>
          <a:lstStyle/>
          <a:p>
            <a:r>
              <a:rPr lang="en-US" dirty="0"/>
              <a:t>Cumberland Disaster Recovery Coalition </a:t>
            </a:r>
          </a:p>
        </p:txBody>
      </p:sp>
    </p:spTree>
    <p:extLst>
      <p:ext uri="{BB962C8B-B14F-4D97-AF65-F5344CB8AC3E}">
        <p14:creationId xmlns:p14="http://schemas.microsoft.com/office/powerpoint/2010/main" val="19171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054197B-BCD2-4408-89D3-75A6C5F5EFE0}"/>
              </a:ext>
            </a:extLst>
          </p:cNvPr>
          <p:cNvSpPr>
            <a:spLocks noGrp="1"/>
          </p:cNvSpPr>
          <p:nvPr>
            <p:ph type="title"/>
          </p:nvPr>
        </p:nvSpPr>
        <p:spPr>
          <a:xfrm>
            <a:off x="643466" y="786383"/>
            <a:ext cx="3517567" cy="2093975"/>
          </a:xfrm>
        </p:spPr>
        <p:txBody>
          <a:bodyPr>
            <a:normAutofit fontScale="90000"/>
          </a:bodyPr>
          <a:lstStyle/>
          <a:p>
            <a:r>
              <a:rPr lang="en-US" dirty="0"/>
              <a:t>September 14, 2018, Hurricane Florence Makes Landfall</a:t>
            </a:r>
          </a:p>
        </p:txBody>
      </p:sp>
      <p:pic>
        <p:nvPicPr>
          <p:cNvPr id="9" name="Picture Placeholder 8">
            <a:extLst>
              <a:ext uri="{FF2B5EF4-FFF2-40B4-BE49-F238E27FC236}">
                <a16:creationId xmlns:a16="http://schemas.microsoft.com/office/drawing/2014/main" id="{56E81873-0E1A-4551-9172-FAC6DDEC4FD6}"/>
              </a:ext>
            </a:extLst>
          </p:cNvPr>
          <p:cNvPicPr>
            <a:picLocks noGrp="1" noChangeAspect="1"/>
          </p:cNvPicPr>
          <p:nvPr>
            <p:ph idx="1"/>
          </p:nvPr>
        </p:nvPicPr>
        <p:blipFill rotWithShape="1">
          <a:blip r:embed="rId2"/>
          <a:srcRect l="1138" r="25524"/>
          <a:stretch/>
        </p:blipFill>
        <p:spPr>
          <a:xfrm>
            <a:off x="5458984" y="812799"/>
            <a:ext cx="5928344" cy="5294757"/>
          </a:xfrm>
          <a:prstGeom prst="rect">
            <a:avLst/>
          </a:prstGeom>
          <a:noFill/>
        </p:spPr>
      </p:pic>
      <p:pic>
        <p:nvPicPr>
          <p:cNvPr id="11" name="Picture 10">
            <a:extLst>
              <a:ext uri="{FF2B5EF4-FFF2-40B4-BE49-F238E27FC236}">
                <a16:creationId xmlns:a16="http://schemas.microsoft.com/office/drawing/2014/main" id="{80A75F4E-0F84-494A-8A43-44ACE0FFD99F}"/>
              </a:ext>
            </a:extLst>
          </p:cNvPr>
          <p:cNvPicPr>
            <a:picLocks noChangeAspect="1"/>
          </p:cNvPicPr>
          <p:nvPr/>
        </p:nvPicPr>
        <p:blipFill>
          <a:blip r:embed="rId3"/>
          <a:stretch>
            <a:fillRect/>
          </a:stretch>
        </p:blipFill>
        <p:spPr>
          <a:xfrm>
            <a:off x="154744" y="3193366"/>
            <a:ext cx="4376516" cy="3282387"/>
          </a:xfrm>
          <a:prstGeom prst="rect">
            <a:avLst/>
          </a:prstGeom>
        </p:spPr>
      </p:pic>
    </p:spTree>
    <p:extLst>
      <p:ext uri="{BB962C8B-B14F-4D97-AF65-F5344CB8AC3E}">
        <p14:creationId xmlns:p14="http://schemas.microsoft.com/office/powerpoint/2010/main" val="26802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BF526A9-8330-404F-83C1-1B1B1FA8CAC6}"/>
              </a:ext>
            </a:extLst>
          </p:cNvPr>
          <p:cNvSpPr>
            <a:spLocks noGrp="1"/>
          </p:cNvSpPr>
          <p:nvPr>
            <p:ph type="title"/>
          </p:nvPr>
        </p:nvSpPr>
        <p:spPr>
          <a:xfrm>
            <a:off x="190501" y="4933444"/>
            <a:ext cx="11020424" cy="609600"/>
          </a:xfrm>
        </p:spPr>
        <p:txBody>
          <a:bodyPr/>
          <a:lstStyle/>
          <a:p>
            <a:pPr lvl="0" algn="ctr">
              <a:lnSpc>
                <a:spcPct val="110000"/>
              </a:lnSpc>
              <a:spcBef>
                <a:spcPts val="1200"/>
              </a:spcBef>
              <a:spcAft>
                <a:spcPts val="200"/>
              </a:spcAft>
            </a:pPr>
            <a:br>
              <a:rPr lang="en-US" sz="2400" cap="all" spc="200" dirty="0">
                <a:solidFill>
                  <a:schemeClr val="bg1"/>
                </a:solidFill>
                <a:latin typeface="Franklin Gothic Book" panose="020F0502020204030204"/>
                <a:ea typeface="+mn-ea"/>
                <a:cs typeface="+mn-cs"/>
              </a:rPr>
            </a:br>
            <a:br>
              <a:rPr lang="en-US" sz="2400" cap="all" spc="200" dirty="0">
                <a:solidFill>
                  <a:schemeClr val="bg1"/>
                </a:solidFill>
                <a:latin typeface="Franklin Gothic Book" panose="020F0502020204030204"/>
                <a:ea typeface="+mn-ea"/>
                <a:cs typeface="+mn-cs"/>
              </a:rPr>
            </a:br>
            <a:br>
              <a:rPr lang="en-US" sz="2400" cap="all" spc="200" dirty="0">
                <a:solidFill>
                  <a:schemeClr val="bg1"/>
                </a:solidFill>
                <a:latin typeface="Franklin Gothic Book" panose="020F0502020204030204"/>
                <a:ea typeface="+mn-ea"/>
                <a:cs typeface="+mn-cs"/>
              </a:rPr>
            </a:br>
            <a:br>
              <a:rPr lang="en-US" sz="2400" cap="all" spc="200" dirty="0">
                <a:solidFill>
                  <a:schemeClr val="bg1"/>
                </a:solidFill>
                <a:latin typeface="Franklin Gothic Book" panose="020F0502020204030204"/>
                <a:ea typeface="+mn-ea"/>
                <a:cs typeface="+mn-cs"/>
              </a:rPr>
            </a:br>
            <a:br>
              <a:rPr lang="en-US" sz="2400" cap="all" spc="200" dirty="0">
                <a:solidFill>
                  <a:schemeClr val="bg1"/>
                </a:solidFill>
                <a:latin typeface="Franklin Gothic Book" panose="020F0502020204030204"/>
                <a:ea typeface="+mn-ea"/>
                <a:cs typeface="+mn-cs"/>
              </a:rPr>
            </a:br>
            <a:br>
              <a:rPr lang="en-US" sz="2400" cap="all" spc="200" dirty="0">
                <a:solidFill>
                  <a:schemeClr val="bg1"/>
                </a:solidFill>
                <a:latin typeface="Franklin Gothic Book" panose="020F0502020204030204"/>
                <a:ea typeface="+mn-ea"/>
                <a:cs typeface="+mn-cs"/>
              </a:rPr>
            </a:br>
            <a:br>
              <a:rPr lang="en-US" sz="2400" cap="all" spc="200" dirty="0">
                <a:solidFill>
                  <a:schemeClr val="bg1"/>
                </a:solidFill>
                <a:latin typeface="Franklin Gothic Book" panose="020F0502020204030204"/>
                <a:ea typeface="+mn-ea"/>
                <a:cs typeface="+mn-cs"/>
              </a:rPr>
            </a:br>
            <a:br>
              <a:rPr lang="en-US" sz="2400" cap="all" spc="200" dirty="0">
                <a:solidFill>
                  <a:schemeClr val="bg1"/>
                </a:solidFill>
                <a:latin typeface="Franklin Gothic Book" panose="020F0502020204030204"/>
                <a:ea typeface="+mn-ea"/>
                <a:cs typeface="+mn-cs"/>
              </a:rPr>
            </a:br>
            <a:r>
              <a:rPr lang="en-US" sz="2400" cap="all" spc="200" dirty="0">
                <a:solidFill>
                  <a:schemeClr val="bg1"/>
                </a:solidFill>
                <a:latin typeface="Franklin Gothic Book" panose="020F0502020204030204"/>
                <a:ea typeface="+mn-ea"/>
                <a:cs typeface="+mn-cs"/>
              </a:rPr>
              <a:t>Cumberland Disaster Recovery Coalition Mission Statement</a:t>
            </a:r>
            <a:endParaRPr lang="en-US" sz="2400" dirty="0">
              <a:solidFill>
                <a:schemeClr val="bg1"/>
              </a:solidFill>
            </a:endParaRPr>
          </a:p>
        </p:txBody>
      </p:sp>
      <p:sp>
        <p:nvSpPr>
          <p:cNvPr id="6" name="Rectangle 5">
            <a:extLst>
              <a:ext uri="{FF2B5EF4-FFF2-40B4-BE49-F238E27FC236}">
                <a16:creationId xmlns:a16="http://schemas.microsoft.com/office/drawing/2014/main" id="{308DAB53-CECB-4A66-8506-8EC725411B48}"/>
              </a:ext>
            </a:extLst>
          </p:cNvPr>
          <p:cNvSpPr/>
          <p:nvPr/>
        </p:nvSpPr>
        <p:spPr>
          <a:xfrm>
            <a:off x="190500" y="119270"/>
            <a:ext cx="11882230" cy="4154984"/>
          </a:xfrm>
          <a:prstGeom prst="rect">
            <a:avLst/>
          </a:prstGeom>
        </p:spPr>
        <p:txBody>
          <a:bodyPr wrap="square">
            <a:spAutoFit/>
          </a:bodyPr>
          <a:lstStyle/>
          <a:p>
            <a:r>
              <a:rPr lang="en-US" sz="2400" b="1" dirty="0"/>
              <a:t>The mission of Cumberland Disaster Recovery Coalition (CDRC) is to assess unmet needs and provide Cumberland County residents access, coordination and education of available resources in a long-term disaster caused recovery.</a:t>
            </a:r>
            <a:br>
              <a:rPr lang="en-US" sz="2400" b="1" dirty="0"/>
            </a:br>
            <a:br>
              <a:rPr lang="en-US" sz="2400" b="1" dirty="0"/>
            </a:br>
            <a:r>
              <a:rPr lang="en-US" sz="2400" b="1" dirty="0"/>
              <a:t>(Spanish)</a:t>
            </a:r>
            <a:br>
              <a:rPr lang="en-US" sz="2400" b="1" dirty="0"/>
            </a:br>
            <a:r>
              <a:rPr lang="en-US" sz="2400" b="1" dirty="0"/>
              <a:t>La </a:t>
            </a:r>
            <a:r>
              <a:rPr lang="en-US" sz="2400" b="1" dirty="0" err="1"/>
              <a:t>misión</a:t>
            </a:r>
            <a:r>
              <a:rPr lang="en-US" sz="2400" b="1" dirty="0"/>
              <a:t> del CDRC es </a:t>
            </a:r>
            <a:r>
              <a:rPr lang="en-US" sz="2400" b="1" dirty="0" err="1"/>
              <a:t>evaluar</a:t>
            </a:r>
            <a:r>
              <a:rPr lang="en-US" sz="2400" b="1" dirty="0"/>
              <a:t> las </a:t>
            </a:r>
            <a:r>
              <a:rPr lang="en-US" sz="2400" b="1" dirty="0" err="1"/>
              <a:t>necesidades</a:t>
            </a:r>
            <a:r>
              <a:rPr lang="en-US" sz="2400" b="1" dirty="0"/>
              <a:t> no </a:t>
            </a:r>
            <a:r>
              <a:rPr lang="en-US" sz="2400" b="1" dirty="0" err="1"/>
              <a:t>satisfechas</a:t>
            </a:r>
            <a:r>
              <a:rPr lang="en-US" sz="2400" b="1" dirty="0"/>
              <a:t> de los </a:t>
            </a:r>
            <a:r>
              <a:rPr lang="en-US" sz="2400" b="1" dirty="0" err="1"/>
              <a:t>sobrevivientes</a:t>
            </a:r>
            <a:r>
              <a:rPr lang="en-US" sz="2400" b="1" dirty="0"/>
              <a:t> de </a:t>
            </a:r>
            <a:r>
              <a:rPr lang="en-US" sz="2400" b="1" dirty="0" err="1"/>
              <a:t>desastres</a:t>
            </a:r>
            <a:r>
              <a:rPr lang="en-US" sz="2400" b="1" dirty="0"/>
              <a:t> y </a:t>
            </a:r>
            <a:r>
              <a:rPr lang="en-US" sz="2400" b="1" dirty="0" err="1"/>
              <a:t>proporcionar</a:t>
            </a:r>
            <a:r>
              <a:rPr lang="en-US" sz="2400" b="1" dirty="0"/>
              <a:t> a los </a:t>
            </a:r>
            <a:r>
              <a:rPr lang="en-US" sz="2400" b="1" dirty="0" err="1"/>
              <a:t>residentes</a:t>
            </a:r>
            <a:r>
              <a:rPr lang="en-US" sz="2400" b="1" dirty="0"/>
              <a:t> del </a:t>
            </a:r>
            <a:r>
              <a:rPr lang="en-US" sz="2400" b="1" dirty="0" err="1"/>
              <a:t>Condado</a:t>
            </a:r>
            <a:r>
              <a:rPr lang="en-US" sz="2400" b="1" dirty="0"/>
              <a:t> de Cumberland </a:t>
            </a:r>
            <a:r>
              <a:rPr lang="en-US" sz="2400" b="1" dirty="0" err="1"/>
              <a:t>acceso</a:t>
            </a:r>
            <a:r>
              <a:rPr lang="en-US" sz="2400" b="1" dirty="0"/>
              <a:t>, </a:t>
            </a:r>
            <a:r>
              <a:rPr lang="en-US" sz="2400" b="1" dirty="0" err="1"/>
              <a:t>coordinacion</a:t>
            </a:r>
            <a:r>
              <a:rPr lang="en-US" sz="2400" b="1" dirty="0"/>
              <a:t>, y </a:t>
            </a:r>
            <a:r>
              <a:rPr lang="en-US" sz="2400" b="1" dirty="0" err="1"/>
              <a:t>educacion</a:t>
            </a:r>
            <a:r>
              <a:rPr lang="en-US" sz="2400" b="1" dirty="0"/>
              <a:t> a los </a:t>
            </a:r>
            <a:r>
              <a:rPr lang="en-US" sz="2400" b="1" dirty="0" err="1"/>
              <a:t>recursos</a:t>
            </a:r>
            <a:r>
              <a:rPr lang="en-US" sz="2400" b="1" dirty="0"/>
              <a:t> </a:t>
            </a:r>
            <a:r>
              <a:rPr lang="en-US" sz="2400" b="1" dirty="0" err="1"/>
              <a:t>disponibles</a:t>
            </a:r>
            <a:r>
              <a:rPr lang="en-US" sz="2400" b="1" dirty="0"/>
              <a:t> de los </a:t>
            </a:r>
            <a:r>
              <a:rPr lang="en-US" sz="2400" b="1" dirty="0" err="1"/>
              <a:t>recursos</a:t>
            </a:r>
            <a:r>
              <a:rPr lang="en-US" sz="2400" b="1" dirty="0"/>
              <a:t> </a:t>
            </a:r>
            <a:r>
              <a:rPr lang="en-US" sz="2400" b="1" dirty="0" err="1"/>
              <a:t>disponibles</a:t>
            </a:r>
            <a:r>
              <a:rPr lang="en-US" sz="2400" b="1" dirty="0"/>
              <a:t> </a:t>
            </a:r>
            <a:r>
              <a:rPr lang="en-US" sz="2400" b="1" dirty="0" err="1"/>
              <a:t>durante</a:t>
            </a:r>
            <a:r>
              <a:rPr lang="en-US" sz="2400" b="1" dirty="0"/>
              <a:t> un </a:t>
            </a:r>
            <a:r>
              <a:rPr lang="en-US" sz="2400" b="1" dirty="0" err="1"/>
              <a:t>desastre</a:t>
            </a:r>
            <a:r>
              <a:rPr lang="en-US" sz="2400" b="1" dirty="0"/>
              <a:t> a largo </a:t>
            </a:r>
            <a:r>
              <a:rPr lang="en-US" sz="2400" b="1" dirty="0" err="1"/>
              <a:t>plazo</a:t>
            </a:r>
            <a:r>
              <a:rPr lang="en-US" sz="2400" b="1" dirty="0"/>
              <a:t>.</a:t>
            </a:r>
          </a:p>
          <a:p>
            <a:br>
              <a:rPr lang="en-US" sz="2400" b="1" dirty="0"/>
            </a:br>
            <a:r>
              <a:rPr lang="en-US" sz="2400" b="1" dirty="0" err="1"/>
              <a:t>Hablamos</a:t>
            </a:r>
            <a:r>
              <a:rPr lang="en-US" sz="2400" b="1" dirty="0"/>
              <a:t> </a:t>
            </a:r>
            <a:r>
              <a:rPr lang="en-US" sz="2400" b="1" dirty="0" err="1"/>
              <a:t>español</a:t>
            </a:r>
            <a:r>
              <a:rPr lang="en-US" sz="2400" b="1" dirty="0"/>
              <a:t> y </a:t>
            </a:r>
            <a:r>
              <a:rPr lang="en-US" sz="2400" b="1" dirty="0" err="1"/>
              <a:t>estamos</a:t>
            </a:r>
            <a:r>
              <a:rPr lang="en-US" sz="2400" b="1" dirty="0"/>
              <a:t> </a:t>
            </a:r>
            <a:r>
              <a:rPr lang="en-US" sz="2400" b="1" dirty="0" err="1"/>
              <a:t>aquí</a:t>
            </a:r>
            <a:r>
              <a:rPr lang="en-US" sz="2400" b="1" dirty="0"/>
              <a:t> para </a:t>
            </a:r>
            <a:r>
              <a:rPr lang="en-US" sz="2400" b="1" dirty="0" err="1"/>
              <a:t>ayudarlo</a:t>
            </a:r>
            <a:r>
              <a:rPr lang="en-US" sz="2400" b="1" dirty="0"/>
              <a:t>, </a:t>
            </a:r>
            <a:r>
              <a:rPr lang="en-US" sz="2400" b="1" dirty="0" err="1"/>
              <a:t>departe</a:t>
            </a:r>
            <a:r>
              <a:rPr lang="en-US" sz="2400" b="1" dirty="0"/>
              <a:t> de </a:t>
            </a:r>
            <a:r>
              <a:rPr lang="en-US" sz="2400" b="1" dirty="0" err="1"/>
              <a:t>nuestra</a:t>
            </a:r>
            <a:r>
              <a:rPr lang="en-US" sz="2400" b="1" dirty="0"/>
              <a:t> </a:t>
            </a:r>
            <a:r>
              <a:rPr lang="en-US" sz="2400" b="1" dirty="0" err="1"/>
              <a:t>familia</a:t>
            </a:r>
            <a:r>
              <a:rPr lang="en-US" sz="2400" b="1" dirty="0"/>
              <a:t> a la </a:t>
            </a:r>
            <a:r>
              <a:rPr lang="en-US" sz="2400" b="1" dirty="0" err="1"/>
              <a:t>suya</a:t>
            </a:r>
            <a:r>
              <a:rPr lang="en-US" sz="2400" b="1" dirty="0"/>
              <a:t>.</a:t>
            </a:r>
          </a:p>
        </p:txBody>
      </p:sp>
      <p:sp>
        <p:nvSpPr>
          <p:cNvPr id="9" name="Rectangle 1">
            <a:extLst>
              <a:ext uri="{FF2B5EF4-FFF2-40B4-BE49-F238E27FC236}">
                <a16:creationId xmlns:a16="http://schemas.microsoft.com/office/drawing/2014/main" id="{F43B7664-2B6A-4C26-8F7F-202AA9E77D88}"/>
              </a:ext>
            </a:extLst>
          </p:cNvPr>
          <p:cNvSpPr>
            <a:spLocks noGrp="1" noChangeArrowheads="1"/>
          </p:cNvSpPr>
          <p:nvPr>
            <p:ph type="body" sz="half" idx="2"/>
          </p:nvPr>
        </p:nvSpPr>
        <p:spPr bwMode="auto">
          <a:xfrm>
            <a:off x="457200" y="5835134"/>
            <a:ext cx="10753725"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2"/>
              </a:rPr>
              <a:t>https://www.facebook.com/pg/CDRC.NC/about/</a:t>
            </a:r>
            <a:r>
              <a:rPr kumimoji="0" lang="en-US" altLang="en-US" sz="1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4108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A38EC1-2841-4918-AB02-5AB7450699BF}"/>
              </a:ext>
            </a:extLst>
          </p:cNvPr>
          <p:cNvSpPr>
            <a:spLocks noGrp="1"/>
          </p:cNvSpPr>
          <p:nvPr>
            <p:ph type="title"/>
          </p:nvPr>
        </p:nvSpPr>
        <p:spPr>
          <a:xfrm>
            <a:off x="675248" y="154746"/>
            <a:ext cx="10480431" cy="1631852"/>
          </a:xfrm>
        </p:spPr>
        <p:txBody>
          <a:bodyPr vert="horz" lIns="91440" tIns="45720" rIns="91440" bIns="45720" rtlCol="0" anchor="b">
            <a:normAutofit fontScale="90000"/>
          </a:bodyPr>
          <a:lstStyle/>
          <a:p>
            <a:br>
              <a:rPr lang="en-US" sz="1200" b="1" i="0" kern="1200" cap="all" spc="-50" baseline="0" dirty="0">
                <a:latin typeface="+mj-lt"/>
                <a:ea typeface="+mj-ea"/>
                <a:cs typeface="+mj-cs"/>
              </a:rPr>
            </a:br>
            <a:br>
              <a:rPr lang="en-US" sz="1200" b="1" i="0" kern="1200" cap="all" spc="-50" baseline="0" dirty="0">
                <a:latin typeface="+mj-lt"/>
                <a:ea typeface="+mj-ea"/>
                <a:cs typeface="+mj-cs"/>
              </a:rPr>
            </a:br>
            <a:br>
              <a:rPr lang="en-US" sz="1200" b="1" i="0" kern="1200" cap="all" spc="-50" baseline="0" dirty="0">
                <a:latin typeface="+mj-lt"/>
                <a:ea typeface="+mj-ea"/>
                <a:cs typeface="+mj-cs"/>
              </a:rPr>
            </a:br>
            <a:br>
              <a:rPr lang="en-US" sz="1200" b="1" i="0" kern="1200" cap="all" spc="-50" baseline="0" dirty="0">
                <a:latin typeface="+mj-lt"/>
                <a:ea typeface="+mj-ea"/>
                <a:cs typeface="+mj-cs"/>
              </a:rPr>
            </a:br>
            <a:r>
              <a:rPr lang="en-US" sz="2000" b="1" i="0" kern="1200" cap="all" spc="-50" baseline="0" dirty="0" err="1">
                <a:latin typeface="+mj-lt"/>
                <a:ea typeface="+mj-ea"/>
                <a:cs typeface="+mj-cs"/>
              </a:rPr>
              <a:t>CDRc</a:t>
            </a:r>
            <a:r>
              <a:rPr lang="en-US" sz="2000" b="1" i="0" kern="1200" cap="all" spc="-50" baseline="0" dirty="0">
                <a:latin typeface="+mj-lt"/>
                <a:ea typeface="+mj-ea"/>
                <a:cs typeface="+mj-cs"/>
              </a:rPr>
              <a:t> a non-profit organization</a:t>
            </a:r>
            <a:br>
              <a:rPr lang="en-US" sz="2000" b="1" i="0" kern="1200" cap="all" spc="-50" baseline="0" dirty="0">
                <a:latin typeface="+mj-lt"/>
                <a:ea typeface="+mj-ea"/>
                <a:cs typeface="+mj-cs"/>
              </a:rPr>
            </a:br>
            <a:br>
              <a:rPr lang="en-US" sz="2000" b="1" i="0" kern="1200" cap="all" spc="-50" baseline="0" dirty="0">
                <a:latin typeface="+mj-lt"/>
                <a:ea typeface="+mj-ea"/>
                <a:cs typeface="+mj-cs"/>
              </a:rPr>
            </a:br>
            <a:r>
              <a:rPr lang="en-US" sz="2000" b="1" i="0" kern="1200" cap="all" spc="-50" baseline="0" dirty="0">
                <a:latin typeface="+mj-lt"/>
                <a:ea typeface="+mj-ea"/>
                <a:cs typeface="+mj-cs"/>
              </a:rPr>
              <a:t>PEOPLE HELPING PEOPLE TO REBUILD AFTER A DISASTER</a:t>
            </a:r>
            <a:br>
              <a:rPr lang="en-US" sz="2000" b="1" i="0" kern="1200" cap="all" spc="-50" baseline="0" dirty="0">
                <a:latin typeface="+mj-lt"/>
                <a:ea typeface="+mj-ea"/>
                <a:cs typeface="+mj-cs"/>
              </a:rPr>
            </a:br>
            <a:br>
              <a:rPr lang="en-US" sz="2000" b="1" i="0" kern="1200" cap="all" spc="-50" baseline="0" dirty="0">
                <a:latin typeface="+mj-lt"/>
                <a:ea typeface="+mj-ea"/>
                <a:cs typeface="+mj-cs"/>
              </a:rPr>
            </a:br>
            <a:r>
              <a:rPr lang="en-US" sz="2000" b="1" i="0" kern="1200" cap="all" spc="-50" baseline="0" dirty="0">
                <a:latin typeface="+mj-lt"/>
                <a:ea typeface="+mj-ea"/>
                <a:cs typeface="+mj-cs"/>
              </a:rPr>
              <a:t>LTRG (Long-term recovery group)</a:t>
            </a:r>
            <a:br>
              <a:rPr lang="en-US" sz="2000" b="1" i="0" kern="1200" cap="all" spc="-50" baseline="0" dirty="0">
                <a:latin typeface="+mj-lt"/>
                <a:ea typeface="+mj-ea"/>
                <a:cs typeface="+mj-cs"/>
              </a:rPr>
            </a:br>
            <a:br>
              <a:rPr lang="en-US" sz="2000" b="1" i="0" kern="1200" cap="all" spc="-50" baseline="0" dirty="0">
                <a:latin typeface="+mj-lt"/>
                <a:ea typeface="+mj-ea"/>
                <a:cs typeface="+mj-cs"/>
              </a:rPr>
            </a:br>
            <a:r>
              <a:rPr lang="en-US" sz="2000" b="1" i="0" kern="1200" cap="all" spc="-50" baseline="0" dirty="0">
                <a:latin typeface="+mj-lt"/>
                <a:ea typeface="+mj-ea"/>
                <a:cs typeface="+mj-cs"/>
              </a:rPr>
              <a:t>Unmet needs committee</a:t>
            </a:r>
            <a:endParaRPr lang="en-US" sz="2000" i="0" kern="1200" spc="-50" baseline="0" dirty="0">
              <a:latin typeface="+mj-lt"/>
              <a:ea typeface="+mj-ea"/>
              <a:cs typeface="+mj-cs"/>
            </a:endParaRPr>
          </a:p>
        </p:txBody>
      </p:sp>
      <p:sp>
        <p:nvSpPr>
          <p:cNvPr id="5" name="Rectangle 4">
            <a:extLst>
              <a:ext uri="{FF2B5EF4-FFF2-40B4-BE49-F238E27FC236}">
                <a16:creationId xmlns:a16="http://schemas.microsoft.com/office/drawing/2014/main" id="{BD57BFF1-8B25-4EEA-8515-1F41AFA3C384}"/>
              </a:ext>
            </a:extLst>
          </p:cNvPr>
          <p:cNvSpPr/>
          <p:nvPr/>
        </p:nvSpPr>
        <p:spPr>
          <a:xfrm>
            <a:off x="397565" y="1994194"/>
            <a:ext cx="5698435" cy="4287335"/>
          </a:xfrm>
          <a:prstGeom prst="rect">
            <a:avLst/>
          </a:prstGeom>
        </p:spPr>
        <p:txBody>
          <a:bodyPr vert="horz" lIns="0" tIns="45720" rIns="0" bIns="45720" rtlCol="0">
            <a:normAutofit fontScale="92500" lnSpcReduction="20000"/>
          </a:bodyPr>
          <a:lstStyle/>
          <a:p>
            <a:pPr fontAlgn="base">
              <a:lnSpc>
                <a:spcPct val="90000"/>
              </a:lnSpc>
              <a:spcAft>
                <a:spcPts val="600"/>
              </a:spcAft>
              <a:buFont typeface="Calibri" panose="020F0502020204030204" pitchFamily="34" charset="0"/>
            </a:pPr>
            <a:endParaRPr lang="en-US" sz="1200" b="1" cap="all" dirty="0">
              <a:solidFill>
                <a:schemeClr val="tx1">
                  <a:lumMod val="75000"/>
                  <a:lumOff val="25000"/>
                </a:schemeClr>
              </a:solidFill>
            </a:endParaRPr>
          </a:p>
          <a:p>
            <a:pPr fontAlgn="base">
              <a:lnSpc>
                <a:spcPct val="90000"/>
              </a:lnSpc>
              <a:spcAft>
                <a:spcPts val="600"/>
              </a:spcAft>
              <a:buFont typeface="Calibri" panose="020F0502020204030204" pitchFamily="34" charset="0"/>
            </a:pPr>
            <a:r>
              <a:rPr lang="en-US" sz="1900" b="1" dirty="0">
                <a:solidFill>
                  <a:schemeClr val="tx1">
                    <a:lumMod val="75000"/>
                    <a:lumOff val="25000"/>
                  </a:schemeClr>
                </a:solidFill>
              </a:rPr>
              <a:t>The Cumberland Disaster Recovery Coalition (CDRC) is a long-term recovery group (LTRG)  that formed as a result of the April 16, 2011, tornado event in Cumberland County.</a:t>
            </a:r>
          </a:p>
          <a:p>
            <a:pPr fontAlgn="base">
              <a:lnSpc>
                <a:spcPct val="90000"/>
              </a:lnSpc>
              <a:spcAft>
                <a:spcPts val="600"/>
              </a:spcAft>
              <a:buFont typeface="Calibri" panose="020F0502020204030204" pitchFamily="34" charset="0"/>
            </a:pPr>
            <a:endParaRPr lang="en-US" sz="1900" b="1" dirty="0">
              <a:solidFill>
                <a:schemeClr val="tx1">
                  <a:lumMod val="75000"/>
                  <a:lumOff val="25000"/>
                </a:schemeClr>
              </a:solidFill>
            </a:endParaRPr>
          </a:p>
          <a:p>
            <a:pPr fontAlgn="base">
              <a:lnSpc>
                <a:spcPct val="90000"/>
              </a:lnSpc>
              <a:spcAft>
                <a:spcPts val="600"/>
              </a:spcAft>
              <a:buFont typeface="Calibri" panose="020F0502020204030204" pitchFamily="34" charset="0"/>
            </a:pPr>
            <a:r>
              <a:rPr lang="en-US" sz="1900" b="1" dirty="0">
                <a:solidFill>
                  <a:schemeClr val="tx1">
                    <a:lumMod val="75000"/>
                    <a:lumOff val="25000"/>
                  </a:schemeClr>
                </a:solidFill>
              </a:rPr>
              <a:t>The CDRC is a representation of nonprofits, faith-based and charitable organizations working together to meet the unmet needs of Cumberland County residents affected by State and Federally declared disasters.</a:t>
            </a:r>
          </a:p>
          <a:p>
            <a:pPr fontAlgn="base">
              <a:lnSpc>
                <a:spcPct val="90000"/>
              </a:lnSpc>
              <a:spcAft>
                <a:spcPts val="600"/>
              </a:spcAft>
              <a:buFont typeface="Calibri" panose="020F0502020204030204" pitchFamily="34" charset="0"/>
            </a:pPr>
            <a:endParaRPr lang="en-US" sz="1900" b="1" dirty="0">
              <a:solidFill>
                <a:schemeClr val="tx1">
                  <a:lumMod val="75000"/>
                  <a:lumOff val="25000"/>
                </a:schemeClr>
              </a:solidFill>
            </a:endParaRPr>
          </a:p>
          <a:p>
            <a:pPr fontAlgn="base">
              <a:lnSpc>
                <a:spcPct val="90000"/>
              </a:lnSpc>
              <a:spcAft>
                <a:spcPts val="600"/>
              </a:spcAft>
              <a:buFont typeface="Calibri" panose="020F0502020204030204" pitchFamily="34" charset="0"/>
            </a:pPr>
            <a:r>
              <a:rPr lang="en-US" sz="1900" b="1" dirty="0">
                <a:solidFill>
                  <a:schemeClr val="tx1">
                    <a:lumMod val="75000"/>
                    <a:lumOff val="25000"/>
                  </a:schemeClr>
                </a:solidFill>
              </a:rPr>
              <a:t>The CDRC works in collaboration with other organizations to assess the needs, offer resources and ensure that residents are helped after all personal insurance, SBA loans, and FEMA help have been exhausted.</a:t>
            </a:r>
          </a:p>
          <a:p>
            <a:pPr fontAlgn="base">
              <a:lnSpc>
                <a:spcPct val="90000"/>
              </a:lnSpc>
              <a:spcAft>
                <a:spcPts val="600"/>
              </a:spcAft>
              <a:buFont typeface="Calibri" panose="020F0502020204030204" pitchFamily="34" charset="0"/>
            </a:pPr>
            <a:endParaRPr lang="en-US" sz="1900" b="1" dirty="0">
              <a:solidFill>
                <a:schemeClr val="tx1">
                  <a:lumMod val="75000"/>
                  <a:lumOff val="25000"/>
                </a:schemeClr>
              </a:solidFill>
            </a:endParaRPr>
          </a:p>
          <a:p>
            <a:pPr fontAlgn="base">
              <a:lnSpc>
                <a:spcPct val="90000"/>
              </a:lnSpc>
              <a:spcAft>
                <a:spcPts val="600"/>
              </a:spcAft>
              <a:buFont typeface="Calibri" panose="020F0502020204030204" pitchFamily="34" charset="0"/>
            </a:pPr>
            <a:r>
              <a:rPr lang="en-US" sz="1900" b="1" dirty="0">
                <a:solidFill>
                  <a:schemeClr val="tx1">
                    <a:lumMod val="75000"/>
                    <a:lumOff val="25000"/>
                  </a:schemeClr>
                </a:solidFill>
              </a:rPr>
              <a:t>We have a great community of concerned citizens as well as churches, businesses, faith-based organizations, government agencies and non-profits to lead the way and participate in the CDRC. </a:t>
            </a:r>
          </a:p>
          <a:p>
            <a:pPr fontAlgn="base">
              <a:lnSpc>
                <a:spcPct val="90000"/>
              </a:lnSpc>
              <a:spcAft>
                <a:spcPts val="600"/>
              </a:spcAft>
              <a:buFont typeface="Calibri" panose="020F0502020204030204" pitchFamily="34" charset="0"/>
            </a:pPr>
            <a:endParaRPr lang="en-US" sz="1900" b="1" dirty="0">
              <a:solidFill>
                <a:schemeClr val="tx1">
                  <a:lumMod val="75000"/>
                  <a:lumOff val="25000"/>
                </a:schemeClr>
              </a:solidFill>
            </a:endParaRPr>
          </a:p>
        </p:txBody>
      </p:sp>
      <p:pic>
        <p:nvPicPr>
          <p:cNvPr id="6" name="Content Placeholder 5">
            <a:extLst>
              <a:ext uri="{FF2B5EF4-FFF2-40B4-BE49-F238E27FC236}">
                <a16:creationId xmlns:a16="http://schemas.microsoft.com/office/drawing/2014/main" id="{1D787747-5778-4D20-8DE4-12298F832904}"/>
              </a:ext>
            </a:extLst>
          </p:cNvPr>
          <p:cNvPicPr>
            <a:picLocks noGrp="1" noChangeAspect="1"/>
          </p:cNvPicPr>
          <p:nvPr>
            <p:ph sz="half" idx="2"/>
          </p:nvPr>
        </p:nvPicPr>
        <p:blipFill rotWithShape="1">
          <a:blip r:embed="rId2"/>
          <a:srcRect l="23871" r="3" b="3"/>
          <a:stretch/>
        </p:blipFill>
        <p:spPr>
          <a:xfrm>
            <a:off x="6515944" y="2120899"/>
            <a:ext cx="4639736" cy="4160629"/>
          </a:xfrm>
          <a:prstGeom prst="rect">
            <a:avLst/>
          </a:prstGeom>
          <a:noFill/>
        </p:spPr>
      </p:pic>
    </p:spTree>
    <p:extLst>
      <p:ext uri="{BB962C8B-B14F-4D97-AF65-F5344CB8AC3E}">
        <p14:creationId xmlns:p14="http://schemas.microsoft.com/office/powerpoint/2010/main" val="316791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A725-35CC-482A-975A-B712348EA026}"/>
              </a:ext>
            </a:extLst>
          </p:cNvPr>
          <p:cNvSpPr>
            <a:spLocks noGrp="1"/>
          </p:cNvSpPr>
          <p:nvPr>
            <p:ph type="title"/>
          </p:nvPr>
        </p:nvSpPr>
        <p:spPr>
          <a:xfrm>
            <a:off x="266702" y="241301"/>
            <a:ext cx="3894332" cy="1549400"/>
          </a:xfrm>
        </p:spPr>
        <p:txBody>
          <a:bodyPr>
            <a:noAutofit/>
          </a:bodyPr>
          <a:lstStyle/>
          <a:p>
            <a:pPr algn="ctr"/>
            <a:r>
              <a:rPr lang="en-US" sz="4400" dirty="0"/>
              <a:t>Contact Information</a:t>
            </a:r>
          </a:p>
        </p:txBody>
      </p:sp>
      <p:sp>
        <p:nvSpPr>
          <p:cNvPr id="3" name="Content Placeholder 2">
            <a:extLst>
              <a:ext uri="{FF2B5EF4-FFF2-40B4-BE49-F238E27FC236}">
                <a16:creationId xmlns:a16="http://schemas.microsoft.com/office/drawing/2014/main" id="{FCB6715A-B5CB-4061-A688-1FE87309E82C}"/>
              </a:ext>
            </a:extLst>
          </p:cNvPr>
          <p:cNvSpPr>
            <a:spLocks noGrp="1"/>
          </p:cNvSpPr>
          <p:nvPr>
            <p:ph idx="1"/>
          </p:nvPr>
        </p:nvSpPr>
        <p:spPr>
          <a:xfrm>
            <a:off x="5270500" y="139700"/>
            <a:ext cx="6116828" cy="6108700"/>
          </a:xfrm>
        </p:spPr>
        <p:txBody>
          <a:bodyPr>
            <a:normAutofit/>
          </a:bodyPr>
          <a:lstStyle/>
          <a:p>
            <a:pPr fontAlgn="base"/>
            <a:r>
              <a:rPr lang="en-US" b="1" dirty="0"/>
              <a:t>Email: Program Coordinator: </a:t>
            </a:r>
            <a:r>
              <a:rPr lang="en-US" dirty="0">
                <a:hlinkClick r:id="rId2"/>
              </a:rPr>
              <a:t>director@cdrcnc.org</a:t>
            </a:r>
            <a:r>
              <a:rPr lang="en-US" dirty="0"/>
              <a:t>   </a:t>
            </a:r>
          </a:p>
          <a:p>
            <a:pPr fontAlgn="base"/>
            <a:r>
              <a:rPr lang="en-US" b="1" dirty="0"/>
              <a:t>Office: </a:t>
            </a:r>
            <a:r>
              <a:rPr lang="en-US" dirty="0"/>
              <a:t>(910) 491-3694 (please leave a message, if no answer).</a:t>
            </a:r>
          </a:p>
          <a:p>
            <a:pPr fontAlgn="base"/>
            <a:r>
              <a:rPr lang="en-US" i="1" dirty="0" err="1"/>
              <a:t>Hablamos</a:t>
            </a:r>
            <a:r>
              <a:rPr lang="en-US" i="1" dirty="0"/>
              <a:t> </a:t>
            </a:r>
            <a:r>
              <a:rPr lang="en-US" i="1" dirty="0" err="1"/>
              <a:t>español</a:t>
            </a:r>
            <a:r>
              <a:rPr lang="en-US" i="1" dirty="0"/>
              <a:t> y </a:t>
            </a:r>
            <a:r>
              <a:rPr lang="en-US" i="1" dirty="0" err="1"/>
              <a:t>estamos</a:t>
            </a:r>
            <a:r>
              <a:rPr lang="en-US" i="1" dirty="0"/>
              <a:t> </a:t>
            </a:r>
            <a:r>
              <a:rPr lang="en-US" i="1" dirty="0" err="1"/>
              <a:t>aquí</a:t>
            </a:r>
            <a:r>
              <a:rPr lang="en-US" i="1" dirty="0"/>
              <a:t> para </a:t>
            </a:r>
            <a:r>
              <a:rPr lang="en-US" i="1" dirty="0" err="1"/>
              <a:t>ayudarlo</a:t>
            </a:r>
            <a:r>
              <a:rPr lang="en-US" i="1" dirty="0"/>
              <a:t>, </a:t>
            </a:r>
            <a:r>
              <a:rPr lang="en-US" i="1" dirty="0" err="1"/>
              <a:t>departe</a:t>
            </a:r>
            <a:r>
              <a:rPr lang="en-US" i="1" dirty="0"/>
              <a:t> de </a:t>
            </a:r>
            <a:r>
              <a:rPr lang="en-US" i="1" dirty="0" err="1"/>
              <a:t>nuestra</a:t>
            </a:r>
            <a:r>
              <a:rPr lang="en-US" i="1" dirty="0"/>
              <a:t> </a:t>
            </a:r>
            <a:r>
              <a:rPr lang="en-US" i="1" dirty="0" err="1"/>
              <a:t>familia</a:t>
            </a:r>
            <a:r>
              <a:rPr lang="en-US" i="1" dirty="0"/>
              <a:t> a la </a:t>
            </a:r>
            <a:r>
              <a:rPr lang="en-US" i="1" dirty="0" err="1"/>
              <a:t>suya</a:t>
            </a:r>
            <a:r>
              <a:rPr lang="en-US" i="1" dirty="0"/>
              <a:t>. </a:t>
            </a:r>
            <a:endParaRPr lang="en-US" dirty="0"/>
          </a:p>
          <a:p>
            <a:pPr fontAlgn="base"/>
            <a:r>
              <a:rPr lang="en-US" b="1" dirty="0"/>
              <a:t>Mail:</a:t>
            </a:r>
            <a:endParaRPr lang="en-US" dirty="0"/>
          </a:p>
          <a:p>
            <a:pPr fontAlgn="base"/>
            <a:r>
              <a:rPr lang="en-US" dirty="0"/>
              <a:t>CDRC</a:t>
            </a:r>
            <a:br>
              <a:rPr lang="en-US" dirty="0"/>
            </a:br>
            <a:r>
              <a:rPr lang="en-US" dirty="0"/>
              <a:t>P.O. Box 702, Fayetteville, NC 28302</a:t>
            </a:r>
          </a:p>
          <a:p>
            <a:pPr fontAlgn="base"/>
            <a:r>
              <a:rPr lang="en-US" b="1" dirty="0"/>
              <a:t>or Visit (by appointment) at:</a:t>
            </a:r>
            <a:endParaRPr lang="en-US" dirty="0"/>
          </a:p>
          <a:p>
            <a:pPr fontAlgn="base"/>
            <a:r>
              <a:rPr lang="en-US" dirty="0"/>
              <a:t>3203 Ramsey St, Fayetteville, NC 28301 (Peace Presbyterian Church)</a:t>
            </a:r>
            <a:br>
              <a:rPr lang="en-US" dirty="0"/>
            </a:br>
            <a:r>
              <a:rPr lang="en-US" dirty="0"/>
              <a:t>Office Hours are limited and unpredictable, please make an appointment.</a:t>
            </a:r>
          </a:p>
          <a:p>
            <a:pPr fontAlgn="base"/>
            <a:r>
              <a:rPr lang="en-US" dirty="0"/>
              <a:t>Due to COVID-19 Mask is required</a:t>
            </a:r>
          </a:p>
          <a:p>
            <a:endParaRPr lang="en-US" dirty="0"/>
          </a:p>
        </p:txBody>
      </p:sp>
      <p:pic>
        <p:nvPicPr>
          <p:cNvPr id="6148" name="Picture 4" descr="Logo">
            <a:extLst>
              <a:ext uri="{FF2B5EF4-FFF2-40B4-BE49-F238E27FC236}">
                <a16:creationId xmlns:a16="http://schemas.microsoft.com/office/drawing/2014/main" id="{8099BDE7-1EB6-4E9A-B189-9A0FF549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2136776"/>
            <a:ext cx="3894331" cy="350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7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846D-3A0C-49EC-AFC0-7924F702BE1C}"/>
              </a:ext>
            </a:extLst>
          </p:cNvPr>
          <p:cNvSpPr>
            <a:spLocks noGrp="1"/>
          </p:cNvSpPr>
          <p:nvPr>
            <p:ph type="title"/>
          </p:nvPr>
        </p:nvSpPr>
        <p:spPr>
          <a:xfrm>
            <a:off x="238540" y="39832"/>
            <a:ext cx="3922494" cy="1828726"/>
          </a:xfrm>
        </p:spPr>
        <p:txBody>
          <a:bodyPr>
            <a:noAutofit/>
          </a:bodyPr>
          <a:lstStyle/>
          <a:p>
            <a:r>
              <a:rPr lang="en-US" sz="4000" dirty="0"/>
              <a:t>Hope4NC </a:t>
            </a:r>
            <a:br>
              <a:rPr lang="en-US" sz="4000" dirty="0"/>
            </a:br>
            <a:r>
              <a:rPr lang="en-US" sz="4000" dirty="0"/>
              <a:t>Disaster Crisis Counseling</a:t>
            </a:r>
          </a:p>
        </p:txBody>
      </p:sp>
      <p:pic>
        <p:nvPicPr>
          <p:cNvPr id="5" name="Content Placeholder 4">
            <a:extLst>
              <a:ext uri="{FF2B5EF4-FFF2-40B4-BE49-F238E27FC236}">
                <a16:creationId xmlns:a16="http://schemas.microsoft.com/office/drawing/2014/main" id="{A4E71F96-D61F-4ADD-BFD5-A7FAD74C209E}"/>
              </a:ext>
            </a:extLst>
          </p:cNvPr>
          <p:cNvPicPr>
            <a:picLocks noGrp="1" noChangeAspect="1"/>
          </p:cNvPicPr>
          <p:nvPr>
            <p:ph idx="1"/>
          </p:nvPr>
        </p:nvPicPr>
        <p:blipFill>
          <a:blip r:embed="rId2"/>
          <a:stretch>
            <a:fillRect/>
          </a:stretch>
        </p:blipFill>
        <p:spPr>
          <a:xfrm>
            <a:off x="5880100" y="227379"/>
            <a:ext cx="3390900" cy="2213040"/>
          </a:xfrm>
          <a:prstGeom prst="rect">
            <a:avLst/>
          </a:prstGeom>
        </p:spPr>
      </p:pic>
      <p:sp>
        <p:nvSpPr>
          <p:cNvPr id="4" name="Text Placeholder 3">
            <a:extLst>
              <a:ext uri="{FF2B5EF4-FFF2-40B4-BE49-F238E27FC236}">
                <a16:creationId xmlns:a16="http://schemas.microsoft.com/office/drawing/2014/main" id="{7E758891-D185-4D5E-9FE2-05D5BAAE202F}"/>
              </a:ext>
            </a:extLst>
          </p:cNvPr>
          <p:cNvSpPr>
            <a:spLocks noGrp="1"/>
          </p:cNvSpPr>
          <p:nvPr>
            <p:ph type="body" sz="half" idx="2"/>
          </p:nvPr>
        </p:nvSpPr>
        <p:spPr>
          <a:xfrm>
            <a:off x="238539" y="2080591"/>
            <a:ext cx="4121426" cy="4399721"/>
          </a:xfrm>
        </p:spPr>
        <p:txBody>
          <a:bodyPr>
            <a:normAutofit fontScale="92500"/>
          </a:bodyPr>
          <a:lstStyle/>
          <a:p>
            <a:r>
              <a:rPr lang="en-US" sz="2000" b="1" dirty="0"/>
              <a:t>Hope4NC sponsored by Alliance was coordinated by CDRC.  </a:t>
            </a:r>
          </a:p>
          <a:p>
            <a:r>
              <a:rPr lang="en-US" sz="2000" b="1" dirty="0"/>
              <a:t>Crisis Counselors canvassed all of Cumberland County, connecting disaster survivors to resources and mental health assistance through Alliance Health 24-hour hotline.</a:t>
            </a:r>
          </a:p>
          <a:p>
            <a:r>
              <a:rPr lang="en-US" sz="2000" b="1" dirty="0"/>
              <a:t>Crisis Counselors were proactive,  engaging Cumberland County residents, proving information at designated events and preparing residents for Hurricane Preparedness. </a:t>
            </a:r>
          </a:p>
          <a:p>
            <a:endParaRPr lang="en-US" dirty="0"/>
          </a:p>
        </p:txBody>
      </p:sp>
      <p:pic>
        <p:nvPicPr>
          <p:cNvPr id="6" name="Picture 5">
            <a:extLst>
              <a:ext uri="{FF2B5EF4-FFF2-40B4-BE49-F238E27FC236}">
                <a16:creationId xmlns:a16="http://schemas.microsoft.com/office/drawing/2014/main" id="{CE04F58C-6656-40CC-81D9-95861891B8B5}"/>
              </a:ext>
            </a:extLst>
          </p:cNvPr>
          <p:cNvPicPr>
            <a:picLocks noChangeAspect="1"/>
          </p:cNvPicPr>
          <p:nvPr/>
        </p:nvPicPr>
        <p:blipFill>
          <a:blip r:embed="rId3"/>
          <a:stretch>
            <a:fillRect/>
          </a:stretch>
        </p:blipFill>
        <p:spPr>
          <a:xfrm>
            <a:off x="9229718" y="227379"/>
            <a:ext cx="2520962" cy="2213040"/>
          </a:xfrm>
          <a:prstGeom prst="rect">
            <a:avLst/>
          </a:prstGeom>
        </p:spPr>
      </p:pic>
      <p:pic>
        <p:nvPicPr>
          <p:cNvPr id="7" name="Picture 6">
            <a:extLst>
              <a:ext uri="{FF2B5EF4-FFF2-40B4-BE49-F238E27FC236}">
                <a16:creationId xmlns:a16="http://schemas.microsoft.com/office/drawing/2014/main" id="{BFFDFC0B-8146-4B52-9EA8-CDFC19BDD185}"/>
              </a:ext>
            </a:extLst>
          </p:cNvPr>
          <p:cNvPicPr>
            <a:picLocks noChangeAspect="1"/>
          </p:cNvPicPr>
          <p:nvPr/>
        </p:nvPicPr>
        <p:blipFill>
          <a:blip r:embed="rId4"/>
          <a:stretch>
            <a:fillRect/>
          </a:stretch>
        </p:blipFill>
        <p:spPr>
          <a:xfrm>
            <a:off x="9271000" y="2440418"/>
            <a:ext cx="2479680" cy="2322777"/>
          </a:xfrm>
          <a:prstGeom prst="rect">
            <a:avLst/>
          </a:prstGeom>
        </p:spPr>
      </p:pic>
      <p:pic>
        <p:nvPicPr>
          <p:cNvPr id="8" name="Picture 7">
            <a:extLst>
              <a:ext uri="{FF2B5EF4-FFF2-40B4-BE49-F238E27FC236}">
                <a16:creationId xmlns:a16="http://schemas.microsoft.com/office/drawing/2014/main" id="{6FAF491D-89AB-4EFF-A373-8750431BAD3E}"/>
              </a:ext>
            </a:extLst>
          </p:cNvPr>
          <p:cNvPicPr>
            <a:picLocks noChangeAspect="1"/>
          </p:cNvPicPr>
          <p:nvPr/>
        </p:nvPicPr>
        <p:blipFill>
          <a:blip r:embed="rId5"/>
          <a:stretch>
            <a:fillRect/>
          </a:stretch>
        </p:blipFill>
        <p:spPr>
          <a:xfrm>
            <a:off x="5880100" y="2440417"/>
            <a:ext cx="3390900" cy="2322777"/>
          </a:xfrm>
          <a:prstGeom prst="rect">
            <a:avLst/>
          </a:prstGeom>
        </p:spPr>
      </p:pic>
      <p:pic>
        <p:nvPicPr>
          <p:cNvPr id="9" name="Picture 8">
            <a:extLst>
              <a:ext uri="{FF2B5EF4-FFF2-40B4-BE49-F238E27FC236}">
                <a16:creationId xmlns:a16="http://schemas.microsoft.com/office/drawing/2014/main" id="{6FFFA73D-C88C-4AB4-9A26-4706650BD626}"/>
              </a:ext>
            </a:extLst>
          </p:cNvPr>
          <p:cNvPicPr>
            <a:picLocks noChangeAspect="1"/>
          </p:cNvPicPr>
          <p:nvPr/>
        </p:nvPicPr>
        <p:blipFill>
          <a:blip r:embed="rId6"/>
          <a:stretch>
            <a:fillRect/>
          </a:stretch>
        </p:blipFill>
        <p:spPr>
          <a:xfrm flipH="1">
            <a:off x="9271000" y="4763194"/>
            <a:ext cx="2479680" cy="1867427"/>
          </a:xfrm>
          <a:prstGeom prst="rect">
            <a:avLst/>
          </a:prstGeom>
        </p:spPr>
      </p:pic>
      <p:pic>
        <p:nvPicPr>
          <p:cNvPr id="4100" name="Picture 4">
            <a:extLst>
              <a:ext uri="{FF2B5EF4-FFF2-40B4-BE49-F238E27FC236}">
                <a16:creationId xmlns:a16="http://schemas.microsoft.com/office/drawing/2014/main" id="{C8CBE5D1-43B8-4C8C-9AFF-BEC0BC5803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0870" y="4763195"/>
            <a:ext cx="3380130" cy="211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F15CC0-084C-45DA-A5AB-5A43843900F6}"/>
              </a:ext>
            </a:extLst>
          </p:cNvPr>
          <p:cNvSpPr>
            <a:spLocks noGrp="1"/>
          </p:cNvSpPr>
          <p:nvPr>
            <p:ph type="title"/>
          </p:nvPr>
        </p:nvSpPr>
        <p:spPr>
          <a:xfrm>
            <a:off x="344557" y="286603"/>
            <a:ext cx="10811123" cy="1450757"/>
          </a:xfrm>
        </p:spPr>
        <p:txBody>
          <a:bodyPr anchor="b">
            <a:normAutofit/>
          </a:bodyPr>
          <a:lstStyle/>
          <a:p>
            <a:r>
              <a:rPr lang="en-US" sz="4300" dirty="0"/>
              <a:t>2018, Hurricane Florence Survivors:</a:t>
            </a:r>
            <a:br>
              <a:rPr lang="en-US" sz="4300" dirty="0"/>
            </a:br>
            <a:r>
              <a:rPr lang="en-US" sz="4300" dirty="0"/>
              <a:t>Lloyd and Regina Evans</a:t>
            </a:r>
          </a:p>
        </p:txBody>
      </p:sp>
      <p:sp>
        <p:nvSpPr>
          <p:cNvPr id="7" name="Content Placeholder 6">
            <a:extLst>
              <a:ext uri="{FF2B5EF4-FFF2-40B4-BE49-F238E27FC236}">
                <a16:creationId xmlns:a16="http://schemas.microsoft.com/office/drawing/2014/main" id="{9E5547D9-D5EE-48DB-94F0-99825AFAB5BC}"/>
              </a:ext>
            </a:extLst>
          </p:cNvPr>
          <p:cNvSpPr>
            <a:spLocks noGrp="1"/>
          </p:cNvSpPr>
          <p:nvPr>
            <p:ph sz="half" idx="1"/>
          </p:nvPr>
        </p:nvSpPr>
        <p:spPr>
          <a:xfrm>
            <a:off x="344557" y="2120900"/>
            <a:ext cx="5936973" cy="4094370"/>
          </a:xfrm>
        </p:spPr>
        <p:txBody>
          <a:bodyPr>
            <a:normAutofit fontScale="92500" lnSpcReduction="10000"/>
          </a:bodyPr>
          <a:lstStyle/>
          <a:p>
            <a:r>
              <a:rPr lang="en-US" sz="1100" b="1" dirty="0"/>
              <a:t>Friday, March 15, 2019</a:t>
            </a:r>
          </a:p>
          <a:p>
            <a:r>
              <a:rPr lang="en-US" sz="2400" b="1" dirty="0"/>
              <a:t>“Where can I turn next?  Where can I go next?  I pray so much I should walk around with knee pads on,” exclaimed Evans after Hurricane Florence flooded her home.</a:t>
            </a:r>
          </a:p>
          <a:p>
            <a:r>
              <a:rPr lang="en-US" sz="2400" b="1" dirty="0"/>
              <a:t>The saying goes, Mother Nature is a force to be reckoned with.  But when it comes to recovery from Hurricane Florence, Regina Evans plans to put up a fight.</a:t>
            </a:r>
          </a:p>
          <a:p>
            <a:pPr marL="0" indent="0">
              <a:lnSpc>
                <a:spcPct val="100000"/>
              </a:lnSpc>
              <a:buNone/>
            </a:pPr>
            <a:endParaRPr lang="en-US" sz="1100" b="1" dirty="0"/>
          </a:p>
          <a:p>
            <a:pPr marL="0" indent="0">
              <a:lnSpc>
                <a:spcPct val="100000"/>
              </a:lnSpc>
              <a:buNone/>
            </a:pPr>
            <a:r>
              <a:rPr lang="en-US" sz="1100" b="1" dirty="0"/>
              <a:t>Copyright © 2020 WTVD-TV. All Rights Reserved.</a:t>
            </a:r>
          </a:p>
          <a:p>
            <a:endParaRPr lang="en-US" dirty="0"/>
          </a:p>
        </p:txBody>
      </p:sp>
      <p:pic>
        <p:nvPicPr>
          <p:cNvPr id="6" name="Picture 5">
            <a:extLst>
              <a:ext uri="{FF2B5EF4-FFF2-40B4-BE49-F238E27FC236}">
                <a16:creationId xmlns:a16="http://schemas.microsoft.com/office/drawing/2014/main" id="{DB7E2683-4C3A-4798-ABDE-4592ED8A52BA}"/>
              </a:ext>
            </a:extLst>
          </p:cNvPr>
          <p:cNvPicPr>
            <a:picLocks noChangeAspect="1"/>
          </p:cNvPicPr>
          <p:nvPr/>
        </p:nvPicPr>
        <p:blipFill rotWithShape="1">
          <a:blip r:embed="rId2"/>
          <a:srcRect r="-3" b="9735"/>
          <a:stretch/>
        </p:blipFill>
        <p:spPr>
          <a:xfrm>
            <a:off x="6732104" y="3929244"/>
            <a:ext cx="4362616" cy="2146300"/>
          </a:xfrm>
          <a:prstGeom prst="rect">
            <a:avLst/>
          </a:prstGeom>
          <a:noFill/>
        </p:spPr>
      </p:pic>
      <p:pic>
        <p:nvPicPr>
          <p:cNvPr id="2" name="Picture 1">
            <a:extLst>
              <a:ext uri="{FF2B5EF4-FFF2-40B4-BE49-F238E27FC236}">
                <a16:creationId xmlns:a16="http://schemas.microsoft.com/office/drawing/2014/main" id="{BA8476A8-49ED-4329-A17B-8EE9591865AD}"/>
              </a:ext>
            </a:extLst>
          </p:cNvPr>
          <p:cNvPicPr>
            <a:picLocks noChangeAspect="1"/>
          </p:cNvPicPr>
          <p:nvPr/>
        </p:nvPicPr>
        <p:blipFill>
          <a:blip r:embed="rId3"/>
          <a:stretch>
            <a:fillRect/>
          </a:stretch>
        </p:blipFill>
        <p:spPr>
          <a:xfrm>
            <a:off x="6732104" y="1994703"/>
            <a:ext cx="4362616" cy="1934541"/>
          </a:xfrm>
          <a:prstGeom prst="rect">
            <a:avLst/>
          </a:prstGeom>
        </p:spPr>
      </p:pic>
    </p:spTree>
    <p:extLst>
      <p:ext uri="{BB962C8B-B14F-4D97-AF65-F5344CB8AC3E}">
        <p14:creationId xmlns:p14="http://schemas.microsoft.com/office/powerpoint/2010/main" val="17188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4B468D8-4DF7-4863-A386-D3E991192C3E}"/>
              </a:ext>
            </a:extLst>
          </p:cNvPr>
          <p:cNvSpPr>
            <a:spLocks noGrp="1"/>
          </p:cNvSpPr>
          <p:nvPr>
            <p:ph type="title"/>
          </p:nvPr>
        </p:nvSpPr>
        <p:spPr>
          <a:xfrm>
            <a:off x="643466" y="393895"/>
            <a:ext cx="3517566" cy="1871003"/>
          </a:xfrm>
        </p:spPr>
        <p:txBody>
          <a:bodyPr>
            <a:normAutofit fontScale="90000"/>
          </a:bodyPr>
          <a:lstStyle/>
          <a:p>
            <a:r>
              <a:rPr lang="en-US" dirty="0"/>
              <a:t>“One Year, One Month, Twenty-Seven Days Eight Hours”</a:t>
            </a:r>
          </a:p>
        </p:txBody>
      </p:sp>
      <p:sp>
        <p:nvSpPr>
          <p:cNvPr id="15" name="Text Placeholder 3">
            <a:extLst>
              <a:ext uri="{FF2B5EF4-FFF2-40B4-BE49-F238E27FC236}">
                <a16:creationId xmlns:a16="http://schemas.microsoft.com/office/drawing/2014/main" id="{D2C9B5CA-EC74-4B30-B5E6-C1BDFBCE8B3D}"/>
              </a:ext>
            </a:extLst>
          </p:cNvPr>
          <p:cNvSpPr>
            <a:spLocks noGrp="1"/>
          </p:cNvSpPr>
          <p:nvPr>
            <p:ph type="body" sz="half" idx="2"/>
          </p:nvPr>
        </p:nvSpPr>
        <p:spPr>
          <a:xfrm>
            <a:off x="278297" y="2517912"/>
            <a:ext cx="4068416" cy="4340087"/>
          </a:xfrm>
        </p:spPr>
        <p:txBody>
          <a:bodyPr>
            <a:normAutofit/>
          </a:bodyPr>
          <a:lstStyle/>
          <a:p>
            <a:r>
              <a:rPr lang="en-US" dirty="0"/>
              <a:t>“Hurricane Florence came in and left 5 feet 10 inches of water” </a:t>
            </a:r>
          </a:p>
          <a:p>
            <a:r>
              <a:rPr lang="en-US" dirty="0"/>
              <a:t>“Not being able to live here.  You have to pay rent, mortgage.  You’re trying to get your life in order and stay grounded.  It was a lot,” said Regina Evans</a:t>
            </a:r>
          </a:p>
          <a:p>
            <a:r>
              <a:rPr lang="en-US" dirty="0"/>
              <a:t>Our family is grateful to Habitat for Humanity and Cumberland Disaster Recovery Coalition (CDRC), we would not be home for the holidays if not for the hard work and dedication of these agency.</a:t>
            </a:r>
          </a:p>
          <a:p>
            <a:endParaRPr lang="en-US" dirty="0"/>
          </a:p>
          <a:p>
            <a:endParaRPr lang="en-US" dirty="0"/>
          </a:p>
        </p:txBody>
      </p:sp>
      <p:pic>
        <p:nvPicPr>
          <p:cNvPr id="9" name="Content Placeholder 8">
            <a:extLst>
              <a:ext uri="{FF2B5EF4-FFF2-40B4-BE49-F238E27FC236}">
                <a16:creationId xmlns:a16="http://schemas.microsoft.com/office/drawing/2014/main" id="{B7E20AC3-20CA-4980-A1B5-394EAB38B93E}"/>
              </a:ext>
            </a:extLst>
          </p:cNvPr>
          <p:cNvPicPr>
            <a:picLocks noGrp="1" noChangeAspect="1"/>
          </p:cNvPicPr>
          <p:nvPr>
            <p:ph idx="1"/>
          </p:nvPr>
        </p:nvPicPr>
        <p:blipFill>
          <a:blip r:embed="rId2"/>
          <a:stretch>
            <a:fillRect/>
          </a:stretch>
        </p:blipFill>
        <p:spPr>
          <a:xfrm>
            <a:off x="5168348" y="291549"/>
            <a:ext cx="6745356" cy="3803374"/>
          </a:xfrm>
          <a:prstGeom prst="rect">
            <a:avLst/>
          </a:prstGeom>
        </p:spPr>
      </p:pic>
      <p:pic>
        <p:nvPicPr>
          <p:cNvPr id="2052" name="Picture 4" descr="Logo">
            <a:extLst>
              <a:ext uri="{FF2B5EF4-FFF2-40B4-BE49-F238E27FC236}">
                <a16:creationId xmlns:a16="http://schemas.microsoft.com/office/drawing/2014/main" id="{6D9FED30-2A8D-4B97-930D-4398EA7D1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450" y="4293704"/>
            <a:ext cx="285750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DBAE9291-69C5-494E-B886-5E92C513C387}"/>
              </a:ext>
            </a:extLst>
          </p:cNvPr>
          <p:cNvPicPr>
            <a:picLocks noChangeAspect="1"/>
          </p:cNvPicPr>
          <p:nvPr/>
        </p:nvPicPr>
        <p:blipFill>
          <a:blip r:embed="rId4"/>
          <a:stretch>
            <a:fillRect/>
          </a:stretch>
        </p:blipFill>
        <p:spPr>
          <a:xfrm>
            <a:off x="5394877" y="4638261"/>
            <a:ext cx="3257550" cy="1928190"/>
          </a:xfrm>
          <a:prstGeom prst="rect">
            <a:avLst/>
          </a:prstGeom>
        </p:spPr>
      </p:pic>
    </p:spTree>
    <p:extLst>
      <p:ext uri="{BB962C8B-B14F-4D97-AF65-F5344CB8AC3E}">
        <p14:creationId xmlns:p14="http://schemas.microsoft.com/office/powerpoint/2010/main" val="202184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docProps/app.xml><?xml version="1.0" encoding="utf-8"?>
<Properties xmlns="http://schemas.openxmlformats.org/officeDocument/2006/extended-properties" xmlns:vt="http://schemas.openxmlformats.org/officeDocument/2006/docPropsVTypes">
  <TotalTime>0</TotalTime>
  <Words>1009</Words>
  <Application>Microsoft Office PowerPoint</Application>
  <PresentationFormat>Widescreen</PresentationFormat>
  <Paragraphs>56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Bookman Old Style</vt:lpstr>
      <vt:lpstr>Calibri</vt:lpstr>
      <vt:lpstr>Franklin Gothic Book</vt:lpstr>
      <vt:lpstr>1_RetrospectVTI</vt:lpstr>
      <vt:lpstr>Cumberland Disaster Recovery Coalition (CDRC)</vt:lpstr>
      <vt:lpstr>We Are Cumberland Strong</vt:lpstr>
      <vt:lpstr>September 14, 2018, Hurricane Florence Makes Landfall</vt:lpstr>
      <vt:lpstr>        Cumberland Disaster Recovery Coalition Mission Statement</vt:lpstr>
      <vt:lpstr>    CDRc a non-profit organization  PEOPLE HELPING PEOPLE TO REBUILD AFTER A DISASTER  LTRG (Long-term recovery group)  Unmet needs committee</vt:lpstr>
      <vt:lpstr>Contact Information</vt:lpstr>
      <vt:lpstr>Hope4NC  Disaster Crisis Counseling</vt:lpstr>
      <vt:lpstr>2018, Hurricane Florence Survivors: Lloyd and Regina Evans</vt:lpstr>
      <vt:lpstr>“One Year, One Month, Twenty-Seven Days Eight Hours”</vt:lpstr>
      <vt:lpstr>Two Years After Hurricane Florence, “I Finally Have My Home Restored” – A. Williams</vt:lpstr>
      <vt:lpstr>CDRC Giving Back To Those Who Served, By Bringing Partnership Through Community Resources.  Thank you Habitat For Humanity, PWRoofing and Owens Corning.</vt:lpstr>
      <vt:lpstr>Doing Our Part to Ensure the Safety of Volunteers   Distributing Mask Since June 2020 to Faith Based and Non-Profit Organizations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2020-10-14T16:45:22Z</dcterms:created>
  <dcterms:modified xsi:type="dcterms:W3CDTF">2021-01-20T20:20:24Z</dcterms:modified>
</cp:coreProperties>
</file>